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embeddedFontLst>
    <p:embeddedFont>
      <p:font typeface="Corbel" panose="020B0503020204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grGhaJHr+MptbrPp6zWxkkv5sm6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f43b2a4837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gf43b2a4837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f43b2a4837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gf43b2a4837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f43b2a4837_0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gf43b2a4837_0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f43b2a4837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gf43b2a4837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f43b2a4837_0_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gf43b2a4837_0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f43b2a4837_0_1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200"/>
              <a:buFont typeface="Arial"/>
              <a:buNone/>
            </a:pPr>
            <a:r>
              <a:rPr lang="en-US">
                <a:solidFill>
                  <a:srgbClr val="22222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For English language learners (ELs) in one university-based study in Colombia, South America, some of the most impactful factors when looking at the efficacy of remote/distance language learning were </a:t>
            </a:r>
            <a:r>
              <a:rPr lang="en-US" b="1">
                <a:solidFill>
                  <a:srgbClr val="22222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instructor enthusiasm,</a:t>
            </a:r>
            <a:r>
              <a:rPr lang="en-US">
                <a:solidFill>
                  <a:srgbClr val="22222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 the </a:t>
            </a:r>
            <a:r>
              <a:rPr lang="en-US" b="1">
                <a:solidFill>
                  <a:srgbClr val="22222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amount of time</a:t>
            </a:r>
            <a:r>
              <a:rPr lang="en-US">
                <a:solidFill>
                  <a:srgbClr val="22222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 needed to complete content, time taken to provide </a:t>
            </a:r>
            <a:r>
              <a:rPr lang="en-US" b="1">
                <a:solidFill>
                  <a:srgbClr val="22222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orientation </a:t>
            </a:r>
            <a:r>
              <a:rPr lang="en-US">
                <a:solidFill>
                  <a:srgbClr val="22222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to learners in advance, </a:t>
            </a:r>
            <a:r>
              <a:rPr lang="en-US" b="1">
                <a:solidFill>
                  <a:srgbClr val="22222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ongoing communication from</a:t>
            </a:r>
            <a:r>
              <a:rPr lang="en-US">
                <a:solidFill>
                  <a:srgbClr val="22222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 instructors.  An additional factor was student </a:t>
            </a:r>
            <a:r>
              <a:rPr lang="en-US" b="1">
                <a:solidFill>
                  <a:srgbClr val="22222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belief</a:t>
            </a:r>
            <a:r>
              <a:rPr lang="en-US">
                <a:solidFill>
                  <a:srgbClr val="22222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 that the remote/distance instruction was worth their time (quality). Finally, the study showed that self-reported student </a:t>
            </a:r>
            <a:r>
              <a:rPr lang="en-US" b="1">
                <a:solidFill>
                  <a:srgbClr val="22222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motivation, self-control, and independence </a:t>
            </a:r>
            <a:r>
              <a:rPr lang="en-US">
                <a:solidFill>
                  <a:srgbClr val="222222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influenced outcomes and achievement. These were noted as being factors which contributed to achievement in the remote/distance learning group.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gf43b2a4837_0_1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f43b2a4837_0_2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gf43b2a4837_0_2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f43b2a4837_0_2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Talk more about this in part 3 using a hybrid approach to facilitate learning.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gf43b2a4837_0_2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f43b2a4837_0_3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gf43b2a4837_0_3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f43b2a4837_0_177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15" name="Google Shape;15;gf43b2a4837_0_177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16" name="Google Shape;16;gf43b2a4837_0_17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f43b2a4837_0_212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50" name="Google Shape;50;gf43b2a4837_0_212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51" name="Google Shape;51;gf43b2a4837_0_212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f43b2a4837_0_21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 and Content">
  <p:cSld name="3_Image and Conten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f43b2a4837_0_225" title="Decorative"/>
          <p:cNvSpPr/>
          <p:nvPr/>
        </p:nvSpPr>
        <p:spPr>
          <a:xfrm>
            <a:off x="0" y="0"/>
            <a:ext cx="60579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96000" tIns="45700" rIns="4320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gf43b2a4837_0_225"/>
          <p:cNvSpPr txBox="1">
            <a:spLocks noGrp="1"/>
          </p:cNvSpPr>
          <p:nvPr>
            <p:ph type="body" idx="1"/>
          </p:nvPr>
        </p:nvSpPr>
        <p:spPr>
          <a:xfrm>
            <a:off x="7718323" y="1074809"/>
            <a:ext cx="39777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gf43b2a4837_0_225"/>
          <p:cNvSpPr txBox="1">
            <a:spLocks noGrp="1"/>
          </p:cNvSpPr>
          <p:nvPr>
            <p:ph type="body" idx="2"/>
          </p:nvPr>
        </p:nvSpPr>
        <p:spPr>
          <a:xfrm>
            <a:off x="7718323" y="2365537"/>
            <a:ext cx="39777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gf43b2a4837_0_225"/>
          <p:cNvSpPr txBox="1">
            <a:spLocks noGrp="1"/>
          </p:cNvSpPr>
          <p:nvPr>
            <p:ph type="body" idx="3"/>
          </p:nvPr>
        </p:nvSpPr>
        <p:spPr>
          <a:xfrm>
            <a:off x="7718323" y="3656265"/>
            <a:ext cx="39777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gf43b2a4837_0_225"/>
          <p:cNvSpPr txBox="1">
            <a:spLocks noGrp="1"/>
          </p:cNvSpPr>
          <p:nvPr>
            <p:ph type="body" idx="4"/>
          </p:nvPr>
        </p:nvSpPr>
        <p:spPr>
          <a:xfrm>
            <a:off x="7718323" y="4946994"/>
            <a:ext cx="39777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gf43b2a4837_0_225" title="Decorative"/>
          <p:cNvSpPr>
            <a:spLocks noGrp="1"/>
          </p:cNvSpPr>
          <p:nvPr>
            <p:ph type="pic" idx="5"/>
          </p:nvPr>
        </p:nvSpPr>
        <p:spPr>
          <a:xfrm>
            <a:off x="6749917" y="1002146"/>
            <a:ext cx="885300" cy="885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" name="Google Shape;68;gf43b2a4837_0_225" title="Decorative"/>
          <p:cNvSpPr>
            <a:spLocks noGrp="1"/>
          </p:cNvSpPr>
          <p:nvPr>
            <p:ph type="pic" idx="6"/>
          </p:nvPr>
        </p:nvSpPr>
        <p:spPr>
          <a:xfrm>
            <a:off x="6749917" y="2291505"/>
            <a:ext cx="885300" cy="885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" name="Google Shape;69;gf43b2a4837_0_225" title="Decorative"/>
          <p:cNvSpPr>
            <a:spLocks noGrp="1"/>
          </p:cNvSpPr>
          <p:nvPr>
            <p:ph type="pic" idx="7"/>
          </p:nvPr>
        </p:nvSpPr>
        <p:spPr>
          <a:xfrm>
            <a:off x="6749917" y="3580864"/>
            <a:ext cx="885300" cy="885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" name="Google Shape;70;gf43b2a4837_0_225" title="Decorative"/>
          <p:cNvSpPr>
            <a:spLocks noGrp="1"/>
          </p:cNvSpPr>
          <p:nvPr>
            <p:ph type="pic" idx="8"/>
          </p:nvPr>
        </p:nvSpPr>
        <p:spPr>
          <a:xfrm>
            <a:off x="6749917" y="4870223"/>
            <a:ext cx="885300" cy="885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" name="Google Shape;71;gf43b2a4837_0_225"/>
          <p:cNvSpPr txBox="1">
            <a:spLocks noGrp="1"/>
          </p:cNvSpPr>
          <p:nvPr>
            <p:ph type="title"/>
          </p:nvPr>
        </p:nvSpPr>
        <p:spPr>
          <a:xfrm>
            <a:off x="841057" y="1100290"/>
            <a:ext cx="4008300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orbel"/>
              <a:buNone/>
              <a:defRPr b="1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gf43b2a4837_0_225"/>
          <p:cNvSpPr txBox="1">
            <a:spLocks noGrp="1"/>
          </p:cNvSpPr>
          <p:nvPr>
            <p:ph type="body" idx="9"/>
          </p:nvPr>
        </p:nvSpPr>
        <p:spPr>
          <a:xfrm>
            <a:off x="841058" y="2561159"/>
            <a:ext cx="4008300" cy="60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100"/>
              <a:buChar char="•"/>
              <a:defRPr sz="1100">
                <a:solidFill>
                  <a:schemeClr val="dk2"/>
                </a:solidFill>
              </a:defRPr>
            </a:lvl2pPr>
            <a:lvl3pPr marL="1371600" lvl="2" indent="-2952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50"/>
              <a:buChar char="•"/>
              <a:defRPr sz="1050">
                <a:solidFill>
                  <a:schemeClr val="dk2"/>
                </a:solidFill>
              </a:defRPr>
            </a:lvl3pPr>
            <a:lvl4pPr marL="1828800" lvl="3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Char char="•"/>
              <a:defRPr sz="1000">
                <a:solidFill>
                  <a:schemeClr val="dk2"/>
                </a:solidFill>
              </a:defRPr>
            </a:lvl4pPr>
            <a:lvl5pPr marL="2286000" lvl="4" indent="-292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Char char="•"/>
              <a:defRPr sz="1000">
                <a:solidFill>
                  <a:schemeClr val="dk2"/>
                </a:solidFill>
              </a:defRPr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gf43b2a4837_0_225"/>
          <p:cNvSpPr txBox="1">
            <a:spLocks noGrp="1"/>
          </p:cNvSpPr>
          <p:nvPr>
            <p:ph type="body" idx="13"/>
          </p:nvPr>
        </p:nvSpPr>
        <p:spPr>
          <a:xfrm>
            <a:off x="838200" y="3498661"/>
            <a:ext cx="4008300" cy="25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4" name="Google Shape;74;gf43b2a4837_0_225" title="Decorative"/>
          <p:cNvCxnSpPr/>
          <p:nvPr/>
        </p:nvCxnSpPr>
        <p:spPr>
          <a:xfrm>
            <a:off x="1918496" y="2124643"/>
            <a:ext cx="0" cy="2188800"/>
          </a:xfrm>
          <a:prstGeom prst="straightConnector1">
            <a:avLst/>
          </a:prstGeom>
          <a:noFill/>
          <a:ln w="76200" cap="flat" cmpd="sng">
            <a:solidFill>
              <a:srgbClr val="4EA6E1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38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6_Custom Layout">
  <p:cSld name="32_Custom Layou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f43b2a4837_0_239" title="Decorative"/>
          <p:cNvSpPr/>
          <p:nvPr/>
        </p:nvSpPr>
        <p:spPr>
          <a:xfrm>
            <a:off x="0" y="0"/>
            <a:ext cx="4745700" cy="342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252000" tIns="144000" rIns="1440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f43b2a4837_0_239" title="Decorative"/>
          <p:cNvSpPr>
            <a:spLocks noGrp="1"/>
          </p:cNvSpPr>
          <p:nvPr>
            <p:ph type="pic" idx="2"/>
          </p:nvPr>
        </p:nvSpPr>
        <p:spPr>
          <a:xfrm>
            <a:off x="4745620" y="3428990"/>
            <a:ext cx="7446300" cy="3429000"/>
          </a:xfrm>
          <a:prstGeom prst="rect">
            <a:avLst/>
          </a:prstGeom>
          <a:noFill/>
          <a:ln>
            <a:noFill/>
          </a:ln>
        </p:spPr>
      </p:sp>
      <p:sp>
        <p:nvSpPr>
          <p:cNvPr id="78" name="Google Shape;78;gf43b2a4837_0_239"/>
          <p:cNvSpPr txBox="1">
            <a:spLocks noGrp="1"/>
          </p:cNvSpPr>
          <p:nvPr>
            <p:ph type="title"/>
          </p:nvPr>
        </p:nvSpPr>
        <p:spPr>
          <a:xfrm>
            <a:off x="838200" y="1659770"/>
            <a:ext cx="30855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gf43b2a4837_0_239"/>
          <p:cNvSpPr txBox="1">
            <a:spLocks noGrp="1"/>
          </p:cNvSpPr>
          <p:nvPr>
            <p:ph type="body" idx="1"/>
          </p:nvPr>
        </p:nvSpPr>
        <p:spPr>
          <a:xfrm>
            <a:off x="5359078" y="1197273"/>
            <a:ext cx="6121800" cy="3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gf43b2a4837_0_239"/>
          <p:cNvSpPr txBox="1">
            <a:spLocks noGrp="1"/>
          </p:cNvSpPr>
          <p:nvPr>
            <p:ph type="body" idx="3"/>
          </p:nvPr>
        </p:nvSpPr>
        <p:spPr>
          <a:xfrm>
            <a:off x="5359078" y="1588155"/>
            <a:ext cx="6121800" cy="139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3pPr>
            <a:lvl4pPr marL="1828800" lvl="3" indent="-2952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Char char="•"/>
              <a:defRPr sz="1050"/>
            </a:lvl4pPr>
            <a:lvl5pPr marL="2286000" lvl="4" indent="-2952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Char char="•"/>
              <a:defRPr sz="105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gf43b2a4837_0_239"/>
          <p:cNvSpPr txBox="1">
            <a:spLocks noGrp="1"/>
          </p:cNvSpPr>
          <p:nvPr>
            <p:ph type="body" idx="4"/>
          </p:nvPr>
        </p:nvSpPr>
        <p:spPr>
          <a:xfrm>
            <a:off x="838200" y="3737092"/>
            <a:ext cx="3085500" cy="26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3pPr>
            <a:lvl4pPr marL="1828800" lvl="3" indent="-2952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Char char="•"/>
              <a:defRPr sz="1050"/>
            </a:lvl4pPr>
            <a:lvl5pPr marL="2286000" lvl="4" indent="-2952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Char char="•"/>
              <a:defRPr sz="1050"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4_Custom Layout">
  <p:cSld name="32_Custom Layout 2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f43b2a4837_0_246" title="Decorative"/>
          <p:cNvSpPr txBox="1">
            <a:spLocks noGrp="1"/>
          </p:cNvSpPr>
          <p:nvPr>
            <p:ph type="body" idx="1"/>
          </p:nvPr>
        </p:nvSpPr>
        <p:spPr>
          <a:xfrm>
            <a:off x="0" y="3206186"/>
            <a:ext cx="12192000" cy="3651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5400000" tIns="216000" rIns="1800000" bIns="4570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gf43b2a4837_0_246"/>
          <p:cNvSpPr txBox="1">
            <a:spLocks noGrp="1"/>
          </p:cNvSpPr>
          <p:nvPr>
            <p:ph type="title"/>
          </p:nvPr>
        </p:nvSpPr>
        <p:spPr>
          <a:xfrm>
            <a:off x="5278053" y="1775520"/>
            <a:ext cx="643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gf43b2a4837_0_246" title="Decorative"/>
          <p:cNvSpPr>
            <a:spLocks noGrp="1"/>
          </p:cNvSpPr>
          <p:nvPr>
            <p:ph type="pic" idx="2"/>
          </p:nvPr>
        </p:nvSpPr>
        <p:spPr>
          <a:xfrm>
            <a:off x="971836" y="1"/>
            <a:ext cx="3523500" cy="32061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86" name="Google Shape;86;gf43b2a4837_0_246" title="Decorative"/>
          <p:cNvSpPr>
            <a:spLocks noGrp="1"/>
          </p:cNvSpPr>
          <p:nvPr>
            <p:ph type="pic" idx="3"/>
          </p:nvPr>
        </p:nvSpPr>
        <p:spPr>
          <a:xfrm>
            <a:off x="971836" y="3358587"/>
            <a:ext cx="3523500" cy="32061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Slide with Image">
  <p:cSld name="4_Title Slide with Image">
    <p:bg>
      <p:bgPr>
        <a:solidFill>
          <a:schemeClr val="accent2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f43b2a4837_0_251"/>
          <p:cNvSpPr txBox="1">
            <a:spLocks noGrp="1"/>
          </p:cNvSpPr>
          <p:nvPr>
            <p:ph type="title"/>
          </p:nvPr>
        </p:nvSpPr>
        <p:spPr>
          <a:xfrm>
            <a:off x="2565399" y="3107447"/>
            <a:ext cx="7252500" cy="89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orbel"/>
              <a:buNone/>
              <a:defRPr sz="5000" b="1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gf43b2a4837_0_251"/>
          <p:cNvSpPr txBox="1">
            <a:spLocks noGrp="1"/>
          </p:cNvSpPr>
          <p:nvPr>
            <p:ph type="body" idx="1"/>
          </p:nvPr>
        </p:nvSpPr>
        <p:spPr>
          <a:xfrm>
            <a:off x="2565400" y="4195470"/>
            <a:ext cx="7252500" cy="3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0" name="Google Shape;90;gf43b2a4837_0_251" title="Decorative"/>
          <p:cNvCxnSpPr/>
          <p:nvPr/>
        </p:nvCxnSpPr>
        <p:spPr>
          <a:xfrm>
            <a:off x="6096000" y="2924870"/>
            <a:ext cx="0" cy="2188800"/>
          </a:xfrm>
          <a:prstGeom prst="straightConnector1">
            <a:avLst/>
          </a:prstGeom>
          <a:noFill/>
          <a:ln w="25400" cap="flat" cmpd="sng">
            <a:solidFill>
              <a:schemeClr val="lt1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91" name="Google Shape;91;gf43b2a4837_0_251" title="Decorative"/>
          <p:cNvSpPr/>
          <p:nvPr/>
        </p:nvSpPr>
        <p:spPr>
          <a:xfrm>
            <a:off x="1238104" y="860778"/>
            <a:ext cx="9715800" cy="5136300"/>
          </a:xfrm>
          <a:prstGeom prst="rect">
            <a:avLst/>
          </a:prstGeom>
          <a:noFill/>
          <a:ln w="76200" cap="flat" cmpd="sng">
            <a:solidFill>
              <a:srgbClr val="1D72A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9_Custom Layout">
  <p:cSld name="29_Custom Layou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f43b2a4837_0_256" title="Decorative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gf43b2a4837_0_256"/>
          <p:cNvSpPr txBox="1">
            <a:spLocks noGrp="1"/>
          </p:cNvSpPr>
          <p:nvPr>
            <p:ph type="body" idx="1"/>
          </p:nvPr>
        </p:nvSpPr>
        <p:spPr>
          <a:xfrm>
            <a:off x="4887474" y="3665204"/>
            <a:ext cx="7304400" cy="2196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274300" tIns="182875" rIns="182875" bIns="182875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 i="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5" name="Google Shape;95;gf43b2a4837_0_256" title="Decorative"/>
          <p:cNvCxnSpPr/>
          <p:nvPr/>
        </p:nvCxnSpPr>
        <p:spPr>
          <a:xfrm rot="10800000">
            <a:off x="4887473" y="3665209"/>
            <a:ext cx="0" cy="2188800"/>
          </a:xfrm>
          <a:prstGeom prst="straightConnector1">
            <a:avLst/>
          </a:prstGeom>
          <a:noFill/>
          <a:ln w="76200" cap="flat" cmpd="sng">
            <a:solidFill>
              <a:srgbClr val="1D72AB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gf43b2a4837_0_181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gf43b2a4837_0_18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f43b2a4837_0_18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gf43b2a4837_0_18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gf43b2a4837_0_18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gf43b2a4837_0_18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gf43b2a4837_0_18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7" name="Google Shape;27;gf43b2a4837_0_188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8" name="Google Shape;28;gf43b2a4837_0_18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f43b2a4837_0_19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gf43b2a4837_0_19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f43b2a4837_0_196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34" name="Google Shape;34;gf43b2a4837_0_196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35" name="Google Shape;35;gf43b2a4837_0_19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f43b2a4837_0_200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38" name="Google Shape;38;gf43b2a4837_0_20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f43b2a4837_0_203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gf43b2a4837_0_203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42" name="Google Shape;42;gf43b2a4837_0_203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43" name="Google Shape;43;gf43b2a4837_0_203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gf43b2a4837_0_20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f43b2a4837_0_209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300" cy="806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>
            <a:endParaRPr/>
          </a:p>
        </p:txBody>
      </p:sp>
      <p:sp>
        <p:nvSpPr>
          <p:cNvPr id="47" name="Google Shape;47;gf43b2a4837_0_20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f43b2a4837_0_17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gf43b2a4837_0_173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1pPr>
            <a:lvl2pPr marL="914400" lvl="1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2pPr>
            <a:lvl3pPr marL="1371600" lvl="2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marL="1828800" lvl="3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4pPr>
            <a:lvl5pPr marL="2286000" lvl="4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5pPr>
            <a:lvl6pPr marL="2743200" lvl="5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6pPr>
            <a:lvl7pPr marL="3200400" lvl="6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7pPr>
            <a:lvl8pPr marL="3657600" lvl="7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8pPr>
            <a:lvl9pPr marL="4114800" lvl="8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gf43b2a4837_0_17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kaplanpathways.com/about/news/10-benefits-of-digital-learn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Google Shape;100;gf43b2a4837_0_1"/>
          <p:cNvCxnSpPr/>
          <p:nvPr/>
        </p:nvCxnSpPr>
        <p:spPr>
          <a:xfrm>
            <a:off x="487017" y="1232593"/>
            <a:ext cx="11121900" cy="0"/>
          </a:xfrm>
          <a:prstGeom prst="straightConnector1">
            <a:avLst/>
          </a:prstGeom>
          <a:noFill/>
          <a:ln w="19050" cap="flat" cmpd="sng">
            <a:solidFill>
              <a:srgbClr val="00905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1" name="Google Shape;101;gf43b2a4837_0_1"/>
          <p:cNvSpPr txBox="1"/>
          <p:nvPr/>
        </p:nvSpPr>
        <p:spPr>
          <a:xfrm>
            <a:off x="487017" y="6173972"/>
            <a:ext cx="11390100" cy="461624"/>
          </a:xfrm>
          <a:prstGeom prst="rect">
            <a:avLst/>
          </a:prstGeom>
          <a:solidFill>
            <a:srgbClr val="009051"/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defRPr/>
            </a:pP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www.osyconsortium.org</a:t>
            </a:r>
          </a:p>
        </p:txBody>
      </p:sp>
      <p:pic>
        <p:nvPicPr>
          <p:cNvPr id="102" name="Google Shape;102;gf43b2a4837_0_1" descr="A picture containing drawing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6957" y="347871"/>
            <a:ext cx="2433249" cy="74649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gf43b2a4837_0_1"/>
          <p:cNvSpPr txBox="1"/>
          <p:nvPr/>
        </p:nvSpPr>
        <p:spPr>
          <a:xfrm>
            <a:off x="4195625" y="347875"/>
            <a:ext cx="74133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Professional Learning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gf43b2a4837_0_1"/>
          <p:cNvSpPr txBox="1"/>
          <p:nvPr/>
        </p:nvSpPr>
        <p:spPr>
          <a:xfrm>
            <a:off x="487025" y="2324588"/>
            <a:ext cx="111219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>
                <a:solidFill>
                  <a:srgbClr val="1D72AB"/>
                </a:solidFill>
                <a:latin typeface="Calibri"/>
                <a:ea typeface="Calibri"/>
                <a:cs typeface="Calibri"/>
                <a:sym typeface="Calibri"/>
              </a:rPr>
              <a:t>Introduction to </a:t>
            </a:r>
            <a:endParaRPr sz="5000" b="1">
              <a:solidFill>
                <a:srgbClr val="1D72A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>
                <a:solidFill>
                  <a:srgbClr val="1D72AB"/>
                </a:solidFill>
                <a:latin typeface="Calibri"/>
                <a:ea typeface="Calibri"/>
                <a:cs typeface="Calibri"/>
                <a:sym typeface="Calibri"/>
              </a:rPr>
              <a:t>Distance/Virtual Learning  </a:t>
            </a:r>
            <a:endParaRPr sz="5000" b="1">
              <a:solidFill>
                <a:srgbClr val="1D72A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gf43b2a4837_0_1"/>
          <p:cNvSpPr txBox="1"/>
          <p:nvPr/>
        </p:nvSpPr>
        <p:spPr>
          <a:xfrm>
            <a:off x="487175" y="4246775"/>
            <a:ext cx="113901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 Tools and Hybrid Approach to Serve Migratory Youth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0" name="Google Shape;110;gf43b2a4837_0_93"/>
          <p:cNvCxnSpPr/>
          <p:nvPr/>
        </p:nvCxnSpPr>
        <p:spPr>
          <a:xfrm>
            <a:off x="487017" y="1232593"/>
            <a:ext cx="11121900" cy="0"/>
          </a:xfrm>
          <a:prstGeom prst="straightConnector1">
            <a:avLst/>
          </a:prstGeom>
          <a:noFill/>
          <a:ln w="19050" cap="flat" cmpd="sng">
            <a:solidFill>
              <a:srgbClr val="00905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11" name="Google Shape;111;gf43b2a4837_0_93" descr="A picture containing drawing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6957" y="347871"/>
            <a:ext cx="2433249" cy="74649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gf43b2a4837_0_93"/>
          <p:cNvSpPr txBox="1"/>
          <p:nvPr/>
        </p:nvSpPr>
        <p:spPr>
          <a:xfrm>
            <a:off x="4195625" y="347875"/>
            <a:ext cx="74133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Objectives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gf43b2a4837_0_93"/>
          <p:cNvSpPr txBox="1"/>
          <p:nvPr/>
        </p:nvSpPr>
        <p:spPr>
          <a:xfrm>
            <a:off x="917825" y="1632400"/>
            <a:ext cx="5659800" cy="5019900"/>
          </a:xfrm>
          <a:prstGeom prst="rect">
            <a:avLst/>
          </a:prstGeom>
          <a:noFill/>
          <a:ln>
            <a:noFill/>
          </a:ln>
          <a:effectLst>
            <a:outerShdw blurRad="42863" dist="9525" dir="87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Review various HS/OSY service scenarios and how they differ state to state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Introduce considerations for making distance learning successful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Encourage connections between colleagues about ways to use distance/virtual learning to support services for migratory students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4" name="Google Shape;114;gf43b2a4837_0_93" title="Decorative"/>
          <p:cNvPicPr preferRelativeResize="0">
            <a:picLocks noGrp="1"/>
          </p:cNvPicPr>
          <p:nvPr>
            <p:ph type="pic" idx="2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7374075" y="1271275"/>
            <a:ext cx="3274800" cy="5501874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2" name="Google Shape;132;gf43b2a4837_0_117"/>
          <p:cNvCxnSpPr/>
          <p:nvPr/>
        </p:nvCxnSpPr>
        <p:spPr>
          <a:xfrm>
            <a:off x="487017" y="1232593"/>
            <a:ext cx="11121900" cy="0"/>
          </a:xfrm>
          <a:prstGeom prst="straightConnector1">
            <a:avLst/>
          </a:prstGeom>
          <a:noFill/>
          <a:ln w="19050" cap="flat" cmpd="sng">
            <a:solidFill>
              <a:srgbClr val="00905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34" name="Google Shape;134;gf43b2a4837_0_117" descr="A picture containing drawing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6957" y="347871"/>
            <a:ext cx="2433249" cy="74649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gf43b2a4837_0_117"/>
          <p:cNvSpPr txBox="1"/>
          <p:nvPr/>
        </p:nvSpPr>
        <p:spPr>
          <a:xfrm>
            <a:off x="487025" y="1304338"/>
            <a:ext cx="111219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>
                <a:solidFill>
                  <a:srgbClr val="1D72AB"/>
                </a:solidFill>
                <a:latin typeface="Calibri"/>
                <a:ea typeface="Calibri"/>
                <a:cs typeface="Calibri"/>
                <a:sym typeface="Calibri"/>
              </a:rPr>
              <a:t>What is Distance/Virtual Learning?  </a:t>
            </a:r>
            <a:endParaRPr sz="5000" b="1">
              <a:solidFill>
                <a:srgbClr val="1D72A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gf43b2a4837_0_117"/>
          <p:cNvSpPr txBox="1"/>
          <p:nvPr/>
        </p:nvSpPr>
        <p:spPr>
          <a:xfrm>
            <a:off x="496950" y="2129775"/>
            <a:ext cx="11380200" cy="4272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AutoNum type="arabicPeriod"/>
            </a:pPr>
            <a:r>
              <a:rPr lang="en-US" sz="20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The acquisition of knowledge or skills of a particular subject using technology. </a:t>
            </a:r>
            <a:endParaRPr sz="2000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AutoNum type="arabicPeriod"/>
            </a:pPr>
            <a:r>
              <a:rPr lang="en-US" sz="20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Distance learning</a:t>
            </a:r>
            <a:r>
              <a:rPr lang="en-US" sz="20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involves information communication technologies to support the learner interaction with </a:t>
            </a:r>
            <a:r>
              <a:rPr lang="en-US" sz="20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distance</a:t>
            </a:r>
            <a:r>
              <a:rPr lang="en-US" sz="20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materials designed to help learners reach specific </a:t>
            </a:r>
            <a:r>
              <a:rPr lang="en-US" sz="20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learning</a:t>
            </a:r>
            <a:r>
              <a:rPr lang="en-US" sz="20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outcomes. </a:t>
            </a:r>
            <a:endParaRPr sz="2000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AutoNum type="arabicPeriod"/>
            </a:pPr>
            <a:r>
              <a:rPr lang="en-US" sz="20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Distance learning</a:t>
            </a:r>
            <a:r>
              <a:rPr lang="en-US" sz="20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refers to learning that is facilitated by technology and gives learners some control over time, place, path and/or pace. </a:t>
            </a:r>
            <a:endParaRPr sz="2000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AutoNum type="arabicPeriod"/>
            </a:pPr>
            <a:r>
              <a:rPr lang="en-US" sz="20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 practice of </a:t>
            </a:r>
            <a:r>
              <a:rPr lang="en-US" sz="20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learning</a:t>
            </a:r>
            <a:r>
              <a:rPr lang="en-US" sz="20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using technologies in an effective way, combining different elements such as blended or virtual</a:t>
            </a:r>
            <a:r>
              <a:rPr lang="en-US" sz="20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learning </a:t>
            </a:r>
            <a:r>
              <a:rPr lang="en-US" sz="20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using e.g. mobile technologies or e-</a:t>
            </a:r>
            <a:r>
              <a:rPr lang="en-US" sz="20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learning</a:t>
            </a:r>
            <a:r>
              <a:rPr lang="en-US" sz="20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. It requires a combination of technology, digital content, and instruction. </a:t>
            </a:r>
            <a:endParaRPr sz="2000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AutoNum type="arabicPeriod"/>
            </a:pPr>
            <a:r>
              <a:rPr lang="en-US" sz="20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Any type of </a:t>
            </a:r>
            <a:r>
              <a:rPr lang="en-US" sz="20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learning</a:t>
            </a:r>
            <a:r>
              <a:rPr lang="en-US" sz="20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which utilizes the technology to enhance the knowledge. </a:t>
            </a:r>
            <a:endParaRPr sz="2000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AutoNum type="arabicPeriod"/>
            </a:pPr>
            <a:r>
              <a:rPr lang="en-US" sz="20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Any instructional practice that effectively uses technology to strengthen a student’s </a:t>
            </a:r>
            <a:r>
              <a:rPr lang="en-US" sz="2000" b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learning</a:t>
            </a:r>
            <a:r>
              <a:rPr lang="en-US" sz="20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experience and encompasses a wide spectrum of tools and practices.</a:t>
            </a:r>
            <a:endParaRPr sz="2000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Source: IGI Global</a:t>
            </a:r>
            <a:endParaRPr sz="1100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01;gf43b2a4837_0_1">
            <a:extLst>
              <a:ext uri="{FF2B5EF4-FFF2-40B4-BE49-F238E27FC236}">
                <a16:creationId xmlns:a16="http://schemas.microsoft.com/office/drawing/2014/main" id="{EADC1389-3F6E-E339-69EC-818888746BEA}"/>
              </a:ext>
            </a:extLst>
          </p:cNvPr>
          <p:cNvSpPr txBox="1"/>
          <p:nvPr/>
        </p:nvSpPr>
        <p:spPr>
          <a:xfrm>
            <a:off x="487017" y="6279317"/>
            <a:ext cx="11390100" cy="461624"/>
          </a:xfrm>
          <a:prstGeom prst="rect">
            <a:avLst/>
          </a:prstGeom>
          <a:solidFill>
            <a:srgbClr val="009051"/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defRPr/>
            </a:pP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www.osyconsortium.org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" name="Google Shape;153;gf43b2a4837_0_143"/>
          <p:cNvCxnSpPr/>
          <p:nvPr/>
        </p:nvCxnSpPr>
        <p:spPr>
          <a:xfrm>
            <a:off x="487017" y="1232593"/>
            <a:ext cx="11121900" cy="0"/>
          </a:xfrm>
          <a:prstGeom prst="straightConnector1">
            <a:avLst/>
          </a:prstGeom>
          <a:noFill/>
          <a:ln w="19050" cap="flat" cmpd="sng">
            <a:solidFill>
              <a:srgbClr val="00905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4" name="Google Shape;154;gf43b2a4837_0_143" descr="A picture containing drawing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6957" y="347871"/>
            <a:ext cx="2433249" cy="74649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gf43b2a4837_0_143"/>
          <p:cNvSpPr txBox="1"/>
          <p:nvPr/>
        </p:nvSpPr>
        <p:spPr>
          <a:xfrm>
            <a:off x="2231775" y="309200"/>
            <a:ext cx="95304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Why try distance/virtual learning?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gf43b2a4837_0_143"/>
          <p:cNvSpPr txBox="1"/>
          <p:nvPr/>
        </p:nvSpPr>
        <p:spPr>
          <a:xfrm>
            <a:off x="6217325" y="1467538"/>
            <a:ext cx="5659800" cy="4545900"/>
          </a:xfrm>
          <a:prstGeom prst="rect">
            <a:avLst/>
          </a:prstGeom>
          <a:noFill/>
          <a:ln>
            <a:noFill/>
          </a:ln>
          <a:effectLst>
            <a:outerShdw blurRad="42863" dist="9525" dir="87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Benefits</a:t>
            </a:r>
            <a:endParaRPr sz="30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9208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❑"/>
            </a:pPr>
            <a:r>
              <a:rPr lang="en-US" sz="2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 record or recording of the material to re-visit later</a:t>
            </a:r>
            <a:endParaRPr sz="22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9208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❑"/>
            </a:pPr>
            <a:r>
              <a:rPr lang="en-US" sz="2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24-hour access to the learning material</a:t>
            </a:r>
            <a:endParaRPr sz="22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9208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❑"/>
            </a:pPr>
            <a:r>
              <a:rPr lang="en-US" sz="2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Flexibility and self-pacing</a:t>
            </a:r>
            <a:endParaRPr sz="22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9208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❑"/>
            </a:pPr>
            <a:r>
              <a:rPr lang="en-US" sz="2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Connections to other teachers and learners </a:t>
            </a:r>
            <a:endParaRPr sz="22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9208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❑"/>
            </a:pPr>
            <a:r>
              <a:rPr lang="en-US" sz="2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Practice with technology skills that transfer to other areas of life </a:t>
            </a:r>
            <a:endParaRPr sz="22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9208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❑"/>
            </a:pPr>
            <a:r>
              <a:rPr lang="en-US" sz="2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Opportunity to learn better self-expression through writing</a:t>
            </a:r>
            <a:endParaRPr sz="22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9208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❑"/>
            </a:pPr>
            <a:r>
              <a:rPr lang="en-US" sz="2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Increased interest and engagement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7" name="Google Shape;157;gf43b2a4837_0_143" descr="A picture containing person, outdoor, cellphone&#10;&#10;Description automatically generated"/>
          <p:cNvPicPr preferRelativeResize="0">
            <a:picLocks noGrp="1"/>
          </p:cNvPicPr>
          <p:nvPr>
            <p:ph type="body" idx="4294967295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496961" y="1955940"/>
            <a:ext cx="5408100" cy="36078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01;gf43b2a4837_0_1">
            <a:extLst>
              <a:ext uri="{FF2B5EF4-FFF2-40B4-BE49-F238E27FC236}">
                <a16:creationId xmlns:a16="http://schemas.microsoft.com/office/drawing/2014/main" id="{80D985DC-1529-50F5-0616-086D453D56ED}"/>
              </a:ext>
            </a:extLst>
          </p:cNvPr>
          <p:cNvSpPr txBox="1"/>
          <p:nvPr/>
        </p:nvSpPr>
        <p:spPr>
          <a:xfrm>
            <a:off x="487017" y="6173972"/>
            <a:ext cx="11390100" cy="461624"/>
          </a:xfrm>
          <a:prstGeom prst="rect">
            <a:avLst/>
          </a:prstGeom>
          <a:solidFill>
            <a:srgbClr val="009051"/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defRPr/>
            </a:pP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www.osyconsortium.org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3" name="Google Shape;163;gf43b2a4837_0_153"/>
          <p:cNvCxnSpPr/>
          <p:nvPr/>
        </p:nvCxnSpPr>
        <p:spPr>
          <a:xfrm>
            <a:off x="487017" y="1232593"/>
            <a:ext cx="11121900" cy="0"/>
          </a:xfrm>
          <a:prstGeom prst="straightConnector1">
            <a:avLst/>
          </a:prstGeom>
          <a:noFill/>
          <a:ln w="19050" cap="flat" cmpd="sng">
            <a:solidFill>
              <a:srgbClr val="00905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64" name="Google Shape;164;gf43b2a4837_0_153" descr="A picture containing drawing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6957" y="347871"/>
            <a:ext cx="2433249" cy="74649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gf43b2a4837_0_153"/>
          <p:cNvSpPr txBox="1"/>
          <p:nvPr/>
        </p:nvSpPr>
        <p:spPr>
          <a:xfrm>
            <a:off x="2231775" y="309200"/>
            <a:ext cx="95304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But what about drawbacks?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gf43b2a4837_0_153"/>
          <p:cNvSpPr txBox="1"/>
          <p:nvPr/>
        </p:nvSpPr>
        <p:spPr>
          <a:xfrm>
            <a:off x="6217325" y="1467538"/>
            <a:ext cx="5659800" cy="4362300"/>
          </a:xfrm>
          <a:prstGeom prst="rect">
            <a:avLst/>
          </a:prstGeom>
          <a:noFill/>
          <a:ln>
            <a:noFill/>
          </a:ln>
          <a:effectLst>
            <a:outerShdw blurRad="42863" dist="9525" dir="87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Limitations</a:t>
            </a:r>
            <a:endParaRPr sz="30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rPr>
              <a:t>There can be a time delay in giving and getting feedback</a:t>
            </a:r>
            <a:endParaRPr sz="2400">
              <a:solidFill>
                <a:schemeClr val="dk2"/>
              </a:solidFill>
              <a:latin typeface="Corbel"/>
              <a:ea typeface="Corbel"/>
              <a:cs typeface="Corbel"/>
              <a:sym typeface="Corbel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rPr>
              <a:t>Self-motivation plays a huge role</a:t>
            </a:r>
            <a:endParaRPr sz="2400">
              <a:solidFill>
                <a:schemeClr val="dk2"/>
              </a:solidFill>
              <a:latin typeface="Corbel"/>
              <a:ea typeface="Corbel"/>
              <a:cs typeface="Corbel"/>
              <a:sym typeface="Corbel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rPr>
              <a:t>Time management is critical</a:t>
            </a:r>
            <a:endParaRPr sz="2400">
              <a:solidFill>
                <a:schemeClr val="dk2"/>
              </a:solidFill>
              <a:latin typeface="Corbel"/>
              <a:ea typeface="Corbel"/>
              <a:cs typeface="Corbel"/>
              <a:sym typeface="Corbel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rPr>
              <a:t>Some content can be hard to deliver</a:t>
            </a:r>
            <a:endParaRPr sz="2400">
              <a:solidFill>
                <a:schemeClr val="dk2"/>
              </a:solidFill>
              <a:latin typeface="Corbel"/>
              <a:ea typeface="Corbel"/>
              <a:cs typeface="Corbel"/>
              <a:sym typeface="Corbel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rPr>
              <a:t>A lack of technology skills can cause frustration</a:t>
            </a:r>
            <a:endParaRPr sz="2400">
              <a:solidFill>
                <a:schemeClr val="dk2"/>
              </a:solidFill>
              <a:latin typeface="Corbel"/>
              <a:ea typeface="Corbel"/>
              <a:cs typeface="Corbel"/>
              <a:sym typeface="Corbel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en-US" sz="2400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rPr>
              <a:t> Lack of physical or visual cues can impede communication</a:t>
            </a:r>
            <a:endParaRPr sz="16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8" name="Google Shape;168;gf43b2a4837_0_153"/>
          <p:cNvPicPr preferRelativeResize="0">
            <a:picLocks noGrp="1"/>
          </p:cNvPicPr>
          <p:nvPr>
            <p:ph type="body" idx="4294967295"/>
          </p:nvPr>
        </p:nvPicPr>
        <p:blipFill rotWithShape="1">
          <a:blip r:embed="rId4">
            <a:alphaModFix/>
          </a:blip>
          <a:srcRect l="17126" r="10520"/>
          <a:stretch/>
        </p:blipFill>
        <p:spPr>
          <a:xfrm>
            <a:off x="487025" y="1933950"/>
            <a:ext cx="5609100" cy="39972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01;gf43b2a4837_0_1">
            <a:extLst>
              <a:ext uri="{FF2B5EF4-FFF2-40B4-BE49-F238E27FC236}">
                <a16:creationId xmlns:a16="http://schemas.microsoft.com/office/drawing/2014/main" id="{20447402-D657-D34A-8D8F-16DB3AB59788}"/>
              </a:ext>
            </a:extLst>
          </p:cNvPr>
          <p:cNvSpPr txBox="1"/>
          <p:nvPr/>
        </p:nvSpPr>
        <p:spPr>
          <a:xfrm>
            <a:off x="487017" y="6173972"/>
            <a:ext cx="11390100" cy="461624"/>
          </a:xfrm>
          <a:prstGeom prst="rect">
            <a:avLst/>
          </a:prstGeom>
          <a:solidFill>
            <a:srgbClr val="009051"/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defRPr/>
            </a:pP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www.osyconsortium.org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3" name="Google Shape;173;gf43b2a4837_0_163"/>
          <p:cNvCxnSpPr/>
          <p:nvPr/>
        </p:nvCxnSpPr>
        <p:spPr>
          <a:xfrm>
            <a:off x="487017" y="1232593"/>
            <a:ext cx="11121900" cy="0"/>
          </a:xfrm>
          <a:prstGeom prst="straightConnector1">
            <a:avLst/>
          </a:prstGeom>
          <a:noFill/>
          <a:ln w="19050" cap="flat" cmpd="sng">
            <a:solidFill>
              <a:srgbClr val="00905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74" name="Google Shape;174;gf43b2a4837_0_163" descr="A picture containing drawing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6957" y="347871"/>
            <a:ext cx="2433249" cy="74649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gf43b2a4837_0_163"/>
          <p:cNvSpPr txBox="1"/>
          <p:nvPr/>
        </p:nvSpPr>
        <p:spPr>
          <a:xfrm>
            <a:off x="621125" y="503075"/>
            <a:ext cx="11121900" cy="7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orbel"/>
              <a:buNone/>
            </a:pPr>
            <a:r>
              <a:rPr lang="en-US" sz="41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What does practical research teach us?</a:t>
            </a:r>
            <a:endParaRPr sz="45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7" name="Google Shape;177;gf43b2a4837_0_163" title="Decorativ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7036" y="2068283"/>
            <a:ext cx="3523423" cy="3206186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gf43b2a4837_0_163"/>
          <p:cNvSpPr/>
          <p:nvPr/>
        </p:nvSpPr>
        <p:spPr>
          <a:xfrm>
            <a:off x="4381672" y="1512706"/>
            <a:ext cx="705300" cy="731400"/>
          </a:xfrm>
          <a:prstGeom prst="smileyFace">
            <a:avLst>
              <a:gd name="adj" fmla="val 4653"/>
            </a:avLst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9" name="Google Shape;179;gf43b2a4837_0_163" title="Decorative"/>
          <p:cNvPicPr preferRelativeResize="0">
            <a:picLocks noGrp="1"/>
          </p:cNvPicPr>
          <p:nvPr>
            <p:ph type="pic" idx="2"/>
          </p:nvPr>
        </p:nvPicPr>
        <p:blipFill rotWithShape="1">
          <a:blip r:embed="rId5">
            <a:alphaModFix/>
          </a:blip>
          <a:srcRect l="-8215" t="-9851" r="-9486" b="-7850"/>
          <a:stretch/>
        </p:blipFill>
        <p:spPr>
          <a:xfrm>
            <a:off x="4291708" y="2447045"/>
            <a:ext cx="885235" cy="8852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pic>
        <p:nvPicPr>
          <p:cNvPr id="180" name="Google Shape;180;gf43b2a4837_0_163" title="Decorative"/>
          <p:cNvPicPr preferRelativeResize="0">
            <a:picLocks noGrp="1"/>
          </p:cNvPicPr>
          <p:nvPr>
            <p:ph type="pic" idx="3"/>
          </p:nvPr>
        </p:nvPicPr>
        <p:blipFill rotWithShape="1">
          <a:blip r:embed="rId6">
            <a:alphaModFix/>
          </a:blip>
          <a:srcRect l="-21520" t="-8478" r="-20808" b="-8139"/>
          <a:stretch/>
        </p:blipFill>
        <p:spPr>
          <a:xfrm>
            <a:off x="4291712" y="3429008"/>
            <a:ext cx="885235" cy="8852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pic>
        <p:nvPicPr>
          <p:cNvPr id="181" name="Google Shape;181;gf43b2a4837_0_163" title="Decorative"/>
          <p:cNvPicPr preferRelativeResize="0">
            <a:picLocks noGrp="1"/>
          </p:cNvPicPr>
          <p:nvPr>
            <p:ph type="pic" idx="4"/>
          </p:nvPr>
        </p:nvPicPr>
        <p:blipFill rotWithShape="1">
          <a:blip r:embed="rId7">
            <a:alphaModFix/>
          </a:blip>
          <a:srcRect l="-13855" t="-15649" r="-14316" b="-12522"/>
          <a:stretch/>
        </p:blipFill>
        <p:spPr>
          <a:xfrm>
            <a:off x="4291710" y="4446783"/>
            <a:ext cx="885235" cy="8852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pic>
        <p:nvPicPr>
          <p:cNvPr id="182" name="Google Shape;182;gf43b2a4837_0_163" title="Decorative"/>
          <p:cNvPicPr preferRelativeResize="0">
            <a:picLocks noGrp="1"/>
          </p:cNvPicPr>
          <p:nvPr>
            <p:ph type="pic" idx="5"/>
          </p:nvPr>
        </p:nvPicPr>
        <p:blipFill rotWithShape="1">
          <a:blip r:embed="rId8">
            <a:alphaModFix/>
          </a:blip>
          <a:srcRect l="-14968" t="-18772" r="-20863" b="-17060"/>
          <a:stretch/>
        </p:blipFill>
        <p:spPr>
          <a:xfrm>
            <a:off x="4291711" y="5355394"/>
            <a:ext cx="885235" cy="8852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183" name="Google Shape;183;gf43b2a4837_0_163"/>
          <p:cNvSpPr txBox="1">
            <a:spLocks noGrp="1"/>
          </p:cNvSpPr>
          <p:nvPr>
            <p:ph type="body" idx="4294967295"/>
          </p:nvPr>
        </p:nvSpPr>
        <p:spPr>
          <a:xfrm>
            <a:off x="5176950" y="1435875"/>
            <a:ext cx="6431700" cy="8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Instructor attitude plays a significant role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gf43b2a4837_0_163"/>
          <p:cNvSpPr txBox="1">
            <a:spLocks noGrp="1"/>
          </p:cNvSpPr>
          <p:nvPr>
            <p:ph type="body" idx="4294967295"/>
          </p:nvPr>
        </p:nvSpPr>
        <p:spPr>
          <a:xfrm>
            <a:off x="5266626" y="2447050"/>
            <a:ext cx="63420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Lesson time should be reasonable, not burdensome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gf43b2a4837_0_163"/>
          <p:cNvSpPr txBox="1">
            <a:spLocks noGrp="1"/>
          </p:cNvSpPr>
          <p:nvPr>
            <p:ph type="body" idx="4294967295"/>
          </p:nvPr>
        </p:nvSpPr>
        <p:spPr>
          <a:xfrm>
            <a:off x="5266625" y="3456888"/>
            <a:ext cx="6342000" cy="5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Some anticipatory actions to prepare learners should be in place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gf43b2a4837_0_163"/>
          <p:cNvSpPr txBox="1">
            <a:spLocks noGrp="1"/>
          </p:cNvSpPr>
          <p:nvPr>
            <p:ph type="body" idx="4294967295"/>
          </p:nvPr>
        </p:nvSpPr>
        <p:spPr>
          <a:xfrm>
            <a:off x="5266625" y="4523550"/>
            <a:ext cx="63420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The lessons should be good quality and feel relevant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gf43b2a4837_0_163"/>
          <p:cNvSpPr txBox="1">
            <a:spLocks noGrp="1"/>
          </p:cNvSpPr>
          <p:nvPr>
            <p:ph type="body" idx="4294967295"/>
          </p:nvPr>
        </p:nvSpPr>
        <p:spPr>
          <a:xfrm>
            <a:off x="5266925" y="5431975"/>
            <a:ext cx="64317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Learner motivation and internal </a:t>
            </a:r>
            <a:r>
              <a:rPr lang="en-US" sz="2400" u="sng">
                <a:latin typeface="Calibri"/>
                <a:ea typeface="Calibri"/>
                <a:cs typeface="Calibri"/>
                <a:sym typeface="Calibri"/>
              </a:rPr>
              <a:t>locus of control </a:t>
            </a: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will impact individual outcomes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01;gf43b2a4837_0_1">
            <a:extLst>
              <a:ext uri="{FF2B5EF4-FFF2-40B4-BE49-F238E27FC236}">
                <a16:creationId xmlns:a16="http://schemas.microsoft.com/office/drawing/2014/main" id="{12ABEC3A-A1D4-E896-136D-B55C080C0C91}"/>
              </a:ext>
            </a:extLst>
          </p:cNvPr>
          <p:cNvSpPr txBox="1"/>
          <p:nvPr/>
        </p:nvSpPr>
        <p:spPr>
          <a:xfrm>
            <a:off x="487017" y="6173972"/>
            <a:ext cx="11390100" cy="461624"/>
          </a:xfrm>
          <a:prstGeom prst="rect">
            <a:avLst/>
          </a:prstGeom>
          <a:solidFill>
            <a:srgbClr val="009051"/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defRPr/>
            </a:pP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www.osyconsortium.org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2" name="Google Shape;192;gf43b2a4837_0_272"/>
          <p:cNvCxnSpPr/>
          <p:nvPr/>
        </p:nvCxnSpPr>
        <p:spPr>
          <a:xfrm>
            <a:off x="487017" y="1232593"/>
            <a:ext cx="11121900" cy="0"/>
          </a:xfrm>
          <a:prstGeom prst="straightConnector1">
            <a:avLst/>
          </a:prstGeom>
          <a:noFill/>
          <a:ln w="19050" cap="flat" cmpd="sng">
            <a:solidFill>
              <a:srgbClr val="00905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93" name="Google Shape;193;gf43b2a4837_0_272" descr="A picture containing drawing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6957" y="347871"/>
            <a:ext cx="2433249" cy="746490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gf43b2a4837_0_272"/>
          <p:cNvSpPr txBox="1"/>
          <p:nvPr/>
        </p:nvSpPr>
        <p:spPr>
          <a:xfrm>
            <a:off x="621125" y="503075"/>
            <a:ext cx="11121900" cy="7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Things to consider…</a:t>
            </a:r>
            <a:endParaRPr sz="45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gf43b2a4837_0_272"/>
          <p:cNvSpPr txBox="1">
            <a:spLocks noGrp="1"/>
          </p:cNvSpPr>
          <p:nvPr>
            <p:ph type="body" idx="4294967295"/>
          </p:nvPr>
        </p:nvSpPr>
        <p:spPr>
          <a:xfrm>
            <a:off x="496950" y="1829975"/>
            <a:ext cx="5712000" cy="40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rmAutofit fontScale="850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500">
                <a:latin typeface="Calibri"/>
                <a:ea typeface="Calibri"/>
                <a:cs typeface="Calibri"/>
                <a:sym typeface="Calibri"/>
              </a:rPr>
              <a:t>Check with learner about connectivity: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9448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Is the learner in a remote area?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9448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Is the learner going to use wifi? Or their cell phone data?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9448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All of this will have an impact to the quality of the connection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200">
                <a:latin typeface="Calibri"/>
                <a:ea typeface="Calibri"/>
                <a:cs typeface="Calibri"/>
                <a:sym typeface="Calibri"/>
              </a:rPr>
              <a:t>Do not take anything for granted: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9448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Send pictures of any app that you want the learner to download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9448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Check if they know how to access their email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9448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If needed, do a quick in-person visit to figure out any issues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58333"/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7" name="Google Shape;197;gf43b2a4837_0_272" title="Decorative"/>
          <p:cNvPicPr preferRelativeResize="0">
            <a:picLocks noGrp="1"/>
          </p:cNvPicPr>
          <p:nvPr>
            <p:ph type="pic" idx="2"/>
          </p:nvPr>
        </p:nvPicPr>
        <p:blipFill rotWithShape="1">
          <a:blip r:embed="rId4">
            <a:alphaModFix/>
          </a:blip>
          <a:srcRect l="48" r="19149"/>
          <a:stretch/>
        </p:blipFill>
        <p:spPr>
          <a:xfrm>
            <a:off x="6287300" y="1520850"/>
            <a:ext cx="5329351" cy="3034175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gf43b2a4837_0_272"/>
          <p:cNvSpPr txBox="1">
            <a:spLocks noGrp="1"/>
          </p:cNvSpPr>
          <p:nvPr>
            <p:ph type="body" idx="4294967295"/>
          </p:nvPr>
        </p:nvSpPr>
        <p:spPr>
          <a:xfrm>
            <a:off x="6095975" y="4843275"/>
            <a:ext cx="5712000" cy="14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45700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200">
                <a:latin typeface="Corbel"/>
                <a:ea typeface="Corbel"/>
                <a:cs typeface="Corbel"/>
                <a:sym typeface="Corbel"/>
              </a:rPr>
              <a:t>Start with the basics:</a:t>
            </a:r>
            <a:endParaRPr>
              <a:latin typeface="Corbel"/>
              <a:ea typeface="Corbel"/>
              <a:cs typeface="Corbel"/>
              <a:sym typeface="Corbel"/>
            </a:endParaRPr>
          </a:p>
          <a:p>
            <a:pPr marL="742950" lvl="1" indent="-29233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058">
                <a:latin typeface="Calibri"/>
                <a:ea typeface="Calibri"/>
                <a:cs typeface="Calibri"/>
                <a:sym typeface="Calibri"/>
              </a:rPr>
              <a:t>Do a practice run prior to class</a:t>
            </a:r>
            <a:endParaRPr sz="2158"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9233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058">
                <a:latin typeface="Calibri"/>
                <a:ea typeface="Calibri"/>
                <a:cs typeface="Calibri"/>
                <a:sym typeface="Calibri"/>
              </a:rPr>
              <a:t>Teach learner how to navigate and use different feature of the digital you will be using</a:t>
            </a:r>
            <a:endParaRPr sz="2158"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9233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058">
                <a:latin typeface="Calibri"/>
                <a:ea typeface="Calibri"/>
                <a:cs typeface="Calibri"/>
                <a:sym typeface="Calibri"/>
              </a:rPr>
              <a:t>Be patient</a:t>
            </a:r>
            <a:endParaRPr sz="2158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01;gf43b2a4837_0_1">
            <a:extLst>
              <a:ext uri="{FF2B5EF4-FFF2-40B4-BE49-F238E27FC236}">
                <a16:creationId xmlns:a16="http://schemas.microsoft.com/office/drawing/2014/main" id="{7DD8234F-1B88-9429-B156-5B0A641F88C3}"/>
              </a:ext>
            </a:extLst>
          </p:cNvPr>
          <p:cNvSpPr txBox="1"/>
          <p:nvPr/>
        </p:nvSpPr>
        <p:spPr>
          <a:xfrm>
            <a:off x="487017" y="6279317"/>
            <a:ext cx="11390100" cy="461624"/>
          </a:xfrm>
          <a:prstGeom prst="rect">
            <a:avLst/>
          </a:prstGeom>
          <a:solidFill>
            <a:srgbClr val="009051"/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defRPr/>
            </a:pP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www.osyconsortium.org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3" name="Google Shape;203;gf43b2a4837_0_293"/>
          <p:cNvCxnSpPr/>
          <p:nvPr/>
        </p:nvCxnSpPr>
        <p:spPr>
          <a:xfrm>
            <a:off x="487017" y="1232593"/>
            <a:ext cx="11121900" cy="0"/>
          </a:xfrm>
          <a:prstGeom prst="straightConnector1">
            <a:avLst/>
          </a:prstGeom>
          <a:noFill/>
          <a:ln w="19050" cap="flat" cmpd="sng">
            <a:solidFill>
              <a:srgbClr val="00905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04" name="Google Shape;204;gf43b2a4837_0_293" descr="A picture containing drawing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6957" y="347871"/>
            <a:ext cx="2433249" cy="74649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gf43b2a4837_0_293"/>
          <p:cNvSpPr txBox="1"/>
          <p:nvPr/>
        </p:nvSpPr>
        <p:spPr>
          <a:xfrm>
            <a:off x="621125" y="503075"/>
            <a:ext cx="11121900" cy="7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Things to consider…</a:t>
            </a:r>
            <a:endParaRPr sz="45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7" name="Google Shape;207;gf43b2a4837_0_293" title="Decorative"/>
          <p:cNvPicPr preferRelativeResize="0">
            <a:picLocks noGrp="1"/>
          </p:cNvPicPr>
          <p:nvPr>
            <p:ph type="pic" idx="2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496953" y="2429075"/>
            <a:ext cx="3523423" cy="3206186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pic>
      <p:sp>
        <p:nvSpPr>
          <p:cNvPr id="208" name="Google Shape;208;gf43b2a4837_0_293"/>
          <p:cNvSpPr txBox="1"/>
          <p:nvPr/>
        </p:nvSpPr>
        <p:spPr>
          <a:xfrm>
            <a:off x="352925" y="1301893"/>
            <a:ext cx="11390100" cy="68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1D72AB"/>
                </a:solidFill>
                <a:latin typeface="Calibri"/>
                <a:ea typeface="Calibri"/>
                <a:cs typeface="Calibri"/>
                <a:sym typeface="Calibri"/>
              </a:rPr>
              <a:t>Trust in your students’ abilities. Have confidence in them.</a:t>
            </a:r>
            <a:endParaRPr sz="3600" b="1" dirty="0">
              <a:solidFill>
                <a:srgbClr val="1D72A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gf43b2a4837_0_293"/>
          <p:cNvSpPr txBox="1"/>
          <p:nvPr/>
        </p:nvSpPr>
        <p:spPr>
          <a:xfrm>
            <a:off x="4348825" y="2027750"/>
            <a:ext cx="7528200" cy="4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11455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30"/>
              <a:buFont typeface="Calibri"/>
              <a:buChar char="•"/>
            </a:pPr>
            <a:r>
              <a:rPr lang="en-US" sz="333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Mix </a:t>
            </a:r>
            <a:r>
              <a:rPr lang="en-US" sz="333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333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 </a:t>
            </a:r>
            <a:r>
              <a:rPr lang="en-US" sz="333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lang="en-US" sz="333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p:</a:t>
            </a:r>
            <a:endParaRPr sz="186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229552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20"/>
              <a:buFont typeface="Calibri"/>
              <a:buChar char="•"/>
            </a:pPr>
            <a:r>
              <a:rPr lang="en-US" sz="242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Set up some in-person meetings, it will help with the relationship</a:t>
            </a:r>
            <a:endParaRPr sz="186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229552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20"/>
              <a:buFont typeface="Calibri"/>
              <a:buChar char="•"/>
            </a:pPr>
            <a:r>
              <a:rPr lang="en-US" sz="242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Use different </a:t>
            </a:r>
            <a:r>
              <a:rPr lang="en-US" sz="242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virtual</a:t>
            </a:r>
            <a:r>
              <a:rPr lang="en-US" sz="242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tools: one week worksheet, another week video, etc.</a:t>
            </a:r>
            <a:endParaRPr sz="242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11455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3330"/>
              <a:buFont typeface="Calibri"/>
              <a:buChar char="•"/>
            </a:pPr>
            <a:r>
              <a:rPr lang="en-US" sz="333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Reward </a:t>
            </a:r>
            <a:r>
              <a:rPr lang="en-US" sz="333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333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ommitment:</a:t>
            </a:r>
            <a:endParaRPr sz="186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235267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140"/>
              <a:buFont typeface="Calibri"/>
              <a:buChar char="•"/>
            </a:pPr>
            <a:r>
              <a:rPr lang="en-US" sz="214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If a </a:t>
            </a:r>
            <a:r>
              <a:rPr lang="en-US" sz="214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learner</a:t>
            </a:r>
            <a:r>
              <a:rPr lang="en-US" sz="214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is consistent, provide a tablet or other equipment</a:t>
            </a:r>
            <a:endParaRPr sz="186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235267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140"/>
              <a:buFont typeface="Calibri"/>
              <a:buChar char="•"/>
            </a:pPr>
            <a:r>
              <a:rPr lang="en-US" sz="214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Reward system: if the </a:t>
            </a:r>
            <a:r>
              <a:rPr lang="en-US" sz="214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learner</a:t>
            </a:r>
            <a:r>
              <a:rPr lang="en-US" sz="214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finishes a unit buy a pizza</a:t>
            </a:r>
            <a:endParaRPr sz="186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479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3540"/>
              <a:buFont typeface="Calibri"/>
              <a:buChar char="•"/>
            </a:pPr>
            <a:r>
              <a:rPr lang="en-US" sz="354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Set them </a:t>
            </a:r>
            <a:r>
              <a:rPr lang="en-US" sz="354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u</a:t>
            </a:r>
            <a:r>
              <a:rPr lang="en-US" sz="354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 for </a:t>
            </a:r>
            <a:r>
              <a:rPr lang="en-US" sz="354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354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uccess:</a:t>
            </a:r>
            <a:endParaRPr sz="186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235267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140"/>
              <a:buFont typeface="Calibri"/>
              <a:buChar char="•"/>
            </a:pPr>
            <a:r>
              <a:rPr lang="en-US" sz="214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Mail or drop materials</a:t>
            </a:r>
            <a:endParaRPr sz="186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235267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140"/>
              <a:buFont typeface="Calibri"/>
              <a:buChar char="•"/>
            </a:pPr>
            <a:r>
              <a:rPr lang="en-US" sz="214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Think of things that they would need: notebooks, pens, no</a:t>
            </a:r>
            <a:r>
              <a:rPr lang="en-US" sz="214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tebooks, </a:t>
            </a:r>
            <a:r>
              <a:rPr lang="en-US" sz="214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etc</a:t>
            </a:r>
            <a:endParaRPr sz="214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11125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endParaRPr sz="200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11125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endParaRPr sz="200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11125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endParaRPr sz="200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endParaRPr sz="200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01;gf43b2a4837_0_1">
            <a:extLst>
              <a:ext uri="{FF2B5EF4-FFF2-40B4-BE49-F238E27FC236}">
                <a16:creationId xmlns:a16="http://schemas.microsoft.com/office/drawing/2014/main" id="{915310B1-D100-826F-DE5F-B423B3A63DC6}"/>
              </a:ext>
            </a:extLst>
          </p:cNvPr>
          <p:cNvSpPr txBox="1"/>
          <p:nvPr/>
        </p:nvSpPr>
        <p:spPr>
          <a:xfrm>
            <a:off x="487017" y="6279317"/>
            <a:ext cx="11390100" cy="461624"/>
          </a:xfrm>
          <a:prstGeom prst="rect">
            <a:avLst/>
          </a:prstGeom>
          <a:solidFill>
            <a:srgbClr val="009051"/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defRPr/>
            </a:pP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www.osyconsortium.org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4" name="Google Shape;214;gf43b2a4837_0_306"/>
          <p:cNvCxnSpPr/>
          <p:nvPr/>
        </p:nvCxnSpPr>
        <p:spPr>
          <a:xfrm>
            <a:off x="487017" y="1232593"/>
            <a:ext cx="11121900" cy="0"/>
          </a:xfrm>
          <a:prstGeom prst="straightConnector1">
            <a:avLst/>
          </a:prstGeom>
          <a:noFill/>
          <a:ln w="19050" cap="flat" cmpd="sng">
            <a:solidFill>
              <a:srgbClr val="00905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15" name="Google Shape;215;gf43b2a4837_0_306" descr="A picture containing drawing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6957" y="347871"/>
            <a:ext cx="2433249" cy="746490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gf43b2a4837_0_306"/>
          <p:cNvSpPr txBox="1"/>
          <p:nvPr/>
        </p:nvSpPr>
        <p:spPr>
          <a:xfrm>
            <a:off x="621125" y="503075"/>
            <a:ext cx="11121900" cy="7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1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Distance/Virtual Learning</a:t>
            </a:r>
            <a:endParaRPr sz="45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gf43b2a4837_0_306"/>
          <p:cNvSpPr txBox="1"/>
          <p:nvPr/>
        </p:nvSpPr>
        <p:spPr>
          <a:xfrm>
            <a:off x="487025" y="1771900"/>
            <a:ext cx="11121900" cy="68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1D72AB"/>
                </a:solidFill>
                <a:latin typeface="Calibri"/>
                <a:ea typeface="Calibri"/>
                <a:cs typeface="Calibri"/>
                <a:sym typeface="Calibri"/>
              </a:rPr>
              <a:t>References and Resources</a:t>
            </a:r>
            <a:endParaRPr sz="3600" b="1">
              <a:solidFill>
                <a:srgbClr val="1D72A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gf43b2a4837_0_306"/>
          <p:cNvSpPr txBox="1"/>
          <p:nvPr/>
        </p:nvSpPr>
        <p:spPr>
          <a:xfrm>
            <a:off x="486925" y="2792925"/>
            <a:ext cx="11390100" cy="3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800"/>
              <a:buFont typeface="Calibri"/>
              <a:buChar char="•"/>
            </a:pPr>
            <a:r>
              <a:rPr lang="en-US" sz="2000">
                <a:solidFill>
                  <a:srgbClr val="222222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Montiel-Chamorro, M. L. (2018). </a:t>
            </a:r>
            <a:r>
              <a:rPr lang="en-US" sz="2000" i="1">
                <a:solidFill>
                  <a:srgbClr val="222222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Comparing Online English Language Learning and Face-to-Face English Language Learning at El Bosque University in Colombia</a:t>
            </a:r>
            <a:r>
              <a:rPr lang="en-US" sz="2000">
                <a:solidFill>
                  <a:srgbClr val="222222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Doctoral dissertation, Virginia Commonwealth University, Richmond</a:t>
            </a:r>
            <a:endParaRPr sz="20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800"/>
              <a:buFont typeface="Calibri"/>
              <a:buChar char="•"/>
            </a:pPr>
            <a:r>
              <a:rPr lang="en-US" sz="20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Tamm, S. (2020, March 21). 10 Biggest Disadvantages of E-learning. In </a:t>
            </a:r>
            <a:r>
              <a:rPr lang="en-US" sz="2000" i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E-Student</a:t>
            </a:r>
            <a:r>
              <a:rPr lang="en-US" sz="20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. Retrieved from https://e-student.org/disadvantages-of-e-learning/</a:t>
            </a:r>
            <a:endParaRPr sz="20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22222"/>
              </a:buClr>
              <a:buSzPts val="2800"/>
              <a:buFont typeface="Calibri"/>
              <a:buChar char="•"/>
            </a:pPr>
            <a:r>
              <a:rPr lang="en-US" sz="20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Williams, V. (2020, April 9). 10 Benefits of Digital Learning. In </a:t>
            </a:r>
            <a:r>
              <a:rPr lang="en-US" sz="2000" i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Kaplan International Pathways</a:t>
            </a:r>
            <a:r>
              <a:rPr lang="en-US" sz="20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. Retrieved from </a:t>
            </a:r>
            <a:r>
              <a:rPr lang="en-US" sz="2000" u="sng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https://www.kaplanpathways.com/about/news/10-benefits-of-digital-learning/</a:t>
            </a:r>
            <a:endParaRPr sz="20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r>
              <a:rPr lang="en-US" sz="200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ADD IGI GLOBAL resource- distance learning  </a:t>
            </a:r>
            <a:endParaRPr sz="20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endParaRPr sz="200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endParaRPr sz="3330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01;gf43b2a4837_0_1">
            <a:extLst>
              <a:ext uri="{FF2B5EF4-FFF2-40B4-BE49-F238E27FC236}">
                <a16:creationId xmlns:a16="http://schemas.microsoft.com/office/drawing/2014/main" id="{390AB459-7032-8A1C-FF9C-9DC2039F9E02}"/>
              </a:ext>
            </a:extLst>
          </p:cNvPr>
          <p:cNvSpPr txBox="1"/>
          <p:nvPr/>
        </p:nvSpPr>
        <p:spPr>
          <a:xfrm>
            <a:off x="487017" y="6173972"/>
            <a:ext cx="11390100" cy="461624"/>
          </a:xfrm>
          <a:prstGeom prst="rect">
            <a:avLst/>
          </a:prstGeom>
          <a:solidFill>
            <a:srgbClr val="009051"/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defRPr/>
            </a:pP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www.osyconsortium.org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866</Words>
  <Application>Microsoft Macintosh PowerPoint</Application>
  <PresentationFormat>Widescreen</PresentationFormat>
  <Paragraphs>83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Corbel</vt:lpstr>
      <vt:lpstr>Arial</vt:lpstr>
      <vt:lpstr>Noto Sans Symbols</vt:lpstr>
      <vt:lpstr>Calibri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Susanna Bartee</cp:lastModifiedBy>
  <cp:revision>1</cp:revision>
  <dcterms:created xsi:type="dcterms:W3CDTF">2022-01-04T18:15:47Z</dcterms:created>
  <dcterms:modified xsi:type="dcterms:W3CDTF">2025-01-30T17:11:36Z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