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64" r:id="rId2"/>
    <p:sldId id="265" r:id="rId3"/>
    <p:sldId id="260" r:id="rId4"/>
    <p:sldId id="261" r:id="rId5"/>
    <p:sldId id="262" r:id="rId6"/>
    <p:sldId id="263" r:id="rId7"/>
    <p:sldId id="267" r:id="rId8"/>
    <p:sldId id="289" r:id="rId9"/>
    <p:sldId id="266" r:id="rId10"/>
    <p:sldId id="268" r:id="rId11"/>
    <p:sldId id="269" r:id="rId12"/>
    <p:sldId id="271" r:id="rId13"/>
    <p:sldId id="270" r:id="rId14"/>
    <p:sldId id="259" r:id="rId15"/>
    <p:sldId id="258" r:id="rId16"/>
    <p:sldId id="273" r:id="rId17"/>
    <p:sldId id="274" r:id="rId18"/>
    <p:sldId id="279" r:id="rId19"/>
    <p:sldId id="257" r:id="rId20"/>
    <p:sldId id="280" r:id="rId21"/>
    <p:sldId id="284" r:id="rId22"/>
    <p:sldId id="277" r:id="rId23"/>
    <p:sldId id="285" r:id="rId24"/>
    <p:sldId id="281" r:id="rId25"/>
    <p:sldId id="282" r:id="rId26"/>
    <p:sldId id="286" r:id="rId27"/>
    <p:sldId id="276" r:id="rId28"/>
    <p:sldId id="287" r:id="rId29"/>
    <p:sldId id="290" r:id="rId30"/>
    <p:sldId id="288" r:id="rId31"/>
    <p:sldId id="278" r:id="rId32"/>
    <p:sldId id="272"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 d="1"/>
        <a:sy n="1" d="1"/>
      </p:scale>
      <p:origin x="0" y="0"/>
    </p:cViewPr>
  </p:notesTextViewPr>
  <p:sorterViewPr>
    <p:cViewPr>
      <p:scale>
        <a:sx n="100" d="100"/>
        <a:sy n="100" d="100"/>
      </p:scale>
      <p:origin x="0" y="157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766A6E-3B2D-4728-AD93-D4324567977C}" type="doc">
      <dgm:prSet loTypeId="urn:microsoft.com/office/officeart/2005/8/layout/chevron2" loCatId="list" qsTypeId="urn:microsoft.com/office/officeart/2005/8/quickstyle/simple1" qsCatId="simple" csTypeId="urn:microsoft.com/office/officeart/2005/8/colors/accent3_3" csCatId="accent3" phldr="1"/>
      <dgm:spPr/>
      <dgm:t>
        <a:bodyPr/>
        <a:lstStyle/>
        <a:p>
          <a:endParaRPr lang="en-US"/>
        </a:p>
      </dgm:t>
    </dgm:pt>
    <dgm:pt modelId="{8CAF0169-B905-456A-BACC-C19840BEF477}">
      <dgm:prSet phldrT="[Text]"/>
      <dgm:spPr/>
      <dgm:t>
        <a:bodyPr/>
        <a:lstStyle/>
        <a:p>
          <a:r>
            <a:rPr lang="en-US" dirty="0"/>
            <a:t>1</a:t>
          </a:r>
        </a:p>
      </dgm:t>
    </dgm:pt>
    <dgm:pt modelId="{52F4D5EF-CF96-4415-94A0-10BC36BA4AD9}" type="parTrans" cxnId="{D5ADA901-0520-4F77-8B43-5B9F00D3DE5E}">
      <dgm:prSet/>
      <dgm:spPr/>
      <dgm:t>
        <a:bodyPr/>
        <a:lstStyle/>
        <a:p>
          <a:endParaRPr lang="en-US"/>
        </a:p>
      </dgm:t>
    </dgm:pt>
    <dgm:pt modelId="{28DE05B5-861B-41F8-9736-253D8C705E82}" type="sibTrans" cxnId="{D5ADA901-0520-4F77-8B43-5B9F00D3DE5E}">
      <dgm:prSet/>
      <dgm:spPr/>
      <dgm:t>
        <a:bodyPr/>
        <a:lstStyle/>
        <a:p>
          <a:endParaRPr lang="en-US"/>
        </a:p>
      </dgm:t>
    </dgm:pt>
    <dgm:pt modelId="{4CACBF72-067B-49C5-8A5A-7C8A9E1AEE60}">
      <dgm:prSet phldrT="[Text]"/>
      <dgm:spPr/>
      <dgm:t>
        <a:bodyPr/>
        <a:lstStyle/>
        <a:p>
          <a:r>
            <a:rPr lang="en-US" dirty="0"/>
            <a:t>2</a:t>
          </a:r>
        </a:p>
      </dgm:t>
    </dgm:pt>
    <dgm:pt modelId="{FCA72A68-83D5-4C37-BB7E-78B77ECAB818}" type="parTrans" cxnId="{E77B4110-697A-4E65-A592-CB34F12CB88A}">
      <dgm:prSet/>
      <dgm:spPr/>
      <dgm:t>
        <a:bodyPr/>
        <a:lstStyle/>
        <a:p>
          <a:endParaRPr lang="en-US"/>
        </a:p>
      </dgm:t>
    </dgm:pt>
    <dgm:pt modelId="{FA5DC7E5-EEA0-4C7D-AECF-86DD729BA76F}" type="sibTrans" cxnId="{E77B4110-697A-4E65-A592-CB34F12CB88A}">
      <dgm:prSet/>
      <dgm:spPr/>
      <dgm:t>
        <a:bodyPr/>
        <a:lstStyle/>
        <a:p>
          <a:endParaRPr lang="en-US"/>
        </a:p>
      </dgm:t>
    </dgm:pt>
    <dgm:pt modelId="{88644A37-36BD-49A0-8B50-F40F7B4D7513}">
      <dgm:prSet phldrT="[Text]"/>
      <dgm:spPr/>
      <dgm:t>
        <a:bodyPr/>
        <a:lstStyle/>
        <a:p>
          <a:r>
            <a:rPr lang="en-US" dirty="0"/>
            <a:t>3</a:t>
          </a:r>
        </a:p>
      </dgm:t>
    </dgm:pt>
    <dgm:pt modelId="{4B60D9BD-B6D4-4BC1-8475-59D866222DDB}" type="parTrans" cxnId="{B07F59F9-CE74-4F3F-9EF4-55CC957EBBFC}">
      <dgm:prSet/>
      <dgm:spPr/>
      <dgm:t>
        <a:bodyPr/>
        <a:lstStyle/>
        <a:p>
          <a:endParaRPr lang="en-US"/>
        </a:p>
      </dgm:t>
    </dgm:pt>
    <dgm:pt modelId="{51425F51-18F0-4DB0-BA0A-249C498D5B5C}" type="sibTrans" cxnId="{B07F59F9-CE74-4F3F-9EF4-55CC957EBBFC}">
      <dgm:prSet/>
      <dgm:spPr/>
      <dgm:t>
        <a:bodyPr/>
        <a:lstStyle/>
        <a:p>
          <a:endParaRPr lang="en-US"/>
        </a:p>
      </dgm:t>
    </dgm:pt>
    <dgm:pt modelId="{BA474C72-BF67-4522-82C9-02EC6633BE3C}">
      <dgm:prSet phldrT="[Text]"/>
      <dgm:spPr/>
      <dgm:t>
        <a:bodyPr/>
        <a:lstStyle/>
        <a:p>
          <a:r>
            <a:rPr lang="en-US" dirty="0"/>
            <a:t>Based on the data, the implementation features of SOSOSY are reviewed to determine fidelity of implementation. Where </a:t>
          </a:r>
          <a:r>
            <a:rPr lang="en-US" dirty="0" err="1"/>
            <a:t>imple</a:t>
          </a:r>
          <a:r>
            <a:rPr lang="en-US" dirty="0"/>
            <a:t>mentation is not faithful, adjustments to the program are made.    </a:t>
          </a:r>
        </a:p>
      </dgm:t>
    </dgm:pt>
    <dgm:pt modelId="{BEA2A4F6-E383-4D8B-993F-DC2AA2E9ED36}" type="parTrans" cxnId="{71C58B22-848C-4BEB-AA75-0E66400934BE}">
      <dgm:prSet/>
      <dgm:spPr/>
      <dgm:t>
        <a:bodyPr/>
        <a:lstStyle/>
        <a:p>
          <a:endParaRPr lang="en-US"/>
        </a:p>
      </dgm:t>
    </dgm:pt>
    <dgm:pt modelId="{1D0926C1-8894-4D84-9CCE-DD6A0C095234}" type="sibTrans" cxnId="{71C58B22-848C-4BEB-AA75-0E66400934BE}">
      <dgm:prSet/>
      <dgm:spPr/>
      <dgm:t>
        <a:bodyPr/>
        <a:lstStyle/>
        <a:p>
          <a:endParaRPr lang="en-US"/>
        </a:p>
      </dgm:t>
    </dgm:pt>
    <dgm:pt modelId="{40303BFD-865D-4D17-9F33-A4DDDBCFBA87}">
      <dgm:prSet phldrT="[Text]"/>
      <dgm:spPr/>
      <dgm:t>
        <a:bodyPr/>
        <a:lstStyle/>
        <a:p>
          <a:r>
            <a:rPr lang="en-US" dirty="0"/>
            <a:t>4</a:t>
          </a:r>
        </a:p>
      </dgm:t>
    </dgm:pt>
    <dgm:pt modelId="{15AC579F-A82F-483D-836B-F20F1ABB4998}" type="parTrans" cxnId="{BA2179C5-6FA2-45FD-BF41-FCE640B86721}">
      <dgm:prSet/>
      <dgm:spPr/>
      <dgm:t>
        <a:bodyPr/>
        <a:lstStyle/>
        <a:p>
          <a:endParaRPr lang="en-US"/>
        </a:p>
      </dgm:t>
    </dgm:pt>
    <dgm:pt modelId="{E1522F62-592B-48DE-B435-262717446BDE}" type="sibTrans" cxnId="{BA2179C5-6FA2-45FD-BF41-FCE640B86721}">
      <dgm:prSet/>
      <dgm:spPr/>
      <dgm:t>
        <a:bodyPr/>
        <a:lstStyle/>
        <a:p>
          <a:endParaRPr lang="en-US"/>
        </a:p>
      </dgm:t>
    </dgm:pt>
    <dgm:pt modelId="{1C0F648E-3468-4CF5-AD30-8721466FD49E}">
      <dgm:prSet phldrT="[Text]"/>
      <dgm:spPr/>
      <dgm:t>
        <a:bodyPr/>
        <a:lstStyle/>
        <a:p>
          <a:r>
            <a:rPr lang="en-US" dirty="0"/>
            <a:t>The results of the continuous improvement model are used to design and implement professional development to increase staff effectiveness to serve OSY and carry out SOSOSY activities.</a:t>
          </a:r>
        </a:p>
      </dgm:t>
    </dgm:pt>
    <dgm:pt modelId="{4FF6E28B-1625-4B05-8395-BA61CD1DABCE}" type="parTrans" cxnId="{7374CC06-1111-4509-88E8-AE3C7458EA0A}">
      <dgm:prSet/>
      <dgm:spPr/>
      <dgm:t>
        <a:bodyPr/>
        <a:lstStyle/>
        <a:p>
          <a:endParaRPr lang="en-US"/>
        </a:p>
      </dgm:t>
    </dgm:pt>
    <dgm:pt modelId="{EDBE18BF-7B2D-41B3-A7B7-B5E4A65906E6}" type="sibTrans" cxnId="{7374CC06-1111-4509-88E8-AE3C7458EA0A}">
      <dgm:prSet/>
      <dgm:spPr/>
      <dgm:t>
        <a:bodyPr/>
        <a:lstStyle/>
        <a:p>
          <a:endParaRPr lang="en-US"/>
        </a:p>
      </dgm:t>
    </dgm:pt>
    <dgm:pt modelId="{820F1BC1-85F2-439C-9383-0A9B1EC860E3}">
      <dgm:prSet phldrT="[Text]"/>
      <dgm:spPr/>
      <dgm:t>
        <a:bodyPr/>
        <a:lstStyle/>
        <a:p>
          <a:r>
            <a:rPr lang="en-US" dirty="0"/>
            <a:t>SOSOSY states collect and review OSY implementation, outcome, and demographic data during </a:t>
          </a:r>
          <a:r>
            <a:rPr lang="en-US" dirty="0" err="1"/>
            <a:t>meetings</a:t>
          </a:r>
          <a:r>
            <a:rPr lang="en-US" dirty="0"/>
            <a:t>, webinars, and in workgroups for the consortium as a whole and disaggregated by state.</a:t>
          </a:r>
        </a:p>
      </dgm:t>
    </dgm:pt>
    <dgm:pt modelId="{944D33A0-4C41-456A-A198-D909E980A1EE}" type="sibTrans" cxnId="{A31ADBF2-8C6D-4D19-9376-3D6B5A4A95CA}">
      <dgm:prSet/>
      <dgm:spPr/>
      <dgm:t>
        <a:bodyPr/>
        <a:lstStyle/>
        <a:p>
          <a:endParaRPr lang="en-US"/>
        </a:p>
      </dgm:t>
    </dgm:pt>
    <dgm:pt modelId="{C7725B4B-9A8D-4DDA-BBE0-5D7512C0E7BF}" type="parTrans" cxnId="{A31ADBF2-8C6D-4D19-9376-3D6B5A4A95CA}">
      <dgm:prSet/>
      <dgm:spPr/>
      <dgm:t>
        <a:bodyPr/>
        <a:lstStyle/>
        <a:p>
          <a:endParaRPr lang="en-US"/>
        </a:p>
      </dgm:t>
    </dgm:pt>
    <dgm:pt modelId="{645E7522-D49B-480F-959B-4A7EA91A9461}">
      <dgm:prSet/>
      <dgm:spPr/>
      <dgm:t>
        <a:bodyPr/>
        <a:lstStyle/>
        <a:p>
          <a:r>
            <a:rPr lang="en-US" dirty="0"/>
            <a:t>The outcomes of SOSOSY are documented through monthly </a:t>
          </a:r>
          <a:r>
            <a:rPr lang="en-US" dirty="0" err="1"/>
            <a:t>coordination</a:t>
          </a:r>
          <a:r>
            <a:rPr lang="en-US" dirty="0"/>
            <a:t> meetings, twice a year steering team </a:t>
          </a:r>
          <a:r>
            <a:rPr lang="en-US" dirty="0" err="1"/>
            <a:t>mtgs</a:t>
          </a:r>
          <a:r>
            <a:rPr lang="en-US" dirty="0"/>
            <a:t>, at least 4 times/year TST and workgroup meetings/webinars, quarterly newsletters, and annual performance reports.</a:t>
          </a:r>
        </a:p>
      </dgm:t>
    </dgm:pt>
    <dgm:pt modelId="{9AEC5953-D1F4-427F-A912-826ED65572EA}" type="parTrans" cxnId="{BA7EDC1D-6C9A-4433-87B6-5779FE5D581A}">
      <dgm:prSet/>
      <dgm:spPr/>
      <dgm:t>
        <a:bodyPr/>
        <a:lstStyle/>
        <a:p>
          <a:endParaRPr lang="en-US"/>
        </a:p>
      </dgm:t>
    </dgm:pt>
    <dgm:pt modelId="{5B58CE1B-D99D-445E-95BE-D212C2862745}" type="sibTrans" cxnId="{BA7EDC1D-6C9A-4433-87B6-5779FE5D581A}">
      <dgm:prSet/>
      <dgm:spPr/>
      <dgm:t>
        <a:bodyPr/>
        <a:lstStyle/>
        <a:p>
          <a:endParaRPr lang="en-US"/>
        </a:p>
      </dgm:t>
    </dgm:pt>
    <dgm:pt modelId="{86884C2E-CE15-480A-BA35-B7537E3E08D5}" type="pres">
      <dgm:prSet presAssocID="{2E766A6E-3B2D-4728-AD93-D4324567977C}" presName="linearFlow" presStyleCnt="0">
        <dgm:presLayoutVars>
          <dgm:dir/>
          <dgm:animLvl val="lvl"/>
          <dgm:resizeHandles val="exact"/>
        </dgm:presLayoutVars>
      </dgm:prSet>
      <dgm:spPr/>
    </dgm:pt>
    <dgm:pt modelId="{39996D43-B237-41A1-B107-431F9932B290}" type="pres">
      <dgm:prSet presAssocID="{8CAF0169-B905-456A-BACC-C19840BEF477}" presName="composite" presStyleCnt="0"/>
      <dgm:spPr/>
    </dgm:pt>
    <dgm:pt modelId="{2934786F-84FB-497C-A100-716ADDAEB713}" type="pres">
      <dgm:prSet presAssocID="{8CAF0169-B905-456A-BACC-C19840BEF477}" presName="parentText" presStyleLbl="alignNode1" presStyleIdx="0" presStyleCnt="4">
        <dgm:presLayoutVars>
          <dgm:chMax val="1"/>
          <dgm:bulletEnabled val="1"/>
        </dgm:presLayoutVars>
      </dgm:prSet>
      <dgm:spPr/>
    </dgm:pt>
    <dgm:pt modelId="{34EBF2BA-158E-4F13-AC99-C841E8B62596}" type="pres">
      <dgm:prSet presAssocID="{8CAF0169-B905-456A-BACC-C19840BEF477}" presName="descendantText" presStyleLbl="alignAcc1" presStyleIdx="0" presStyleCnt="4" custLinFactNeighborY="-3744">
        <dgm:presLayoutVars>
          <dgm:bulletEnabled val="1"/>
        </dgm:presLayoutVars>
      </dgm:prSet>
      <dgm:spPr/>
    </dgm:pt>
    <dgm:pt modelId="{C4706F36-8F75-40A5-8D0C-9491E8DCA4CB}" type="pres">
      <dgm:prSet presAssocID="{28DE05B5-861B-41F8-9736-253D8C705E82}" presName="sp" presStyleCnt="0"/>
      <dgm:spPr/>
    </dgm:pt>
    <dgm:pt modelId="{77F284CE-05BA-4712-B92B-1220FCDB21AA}" type="pres">
      <dgm:prSet presAssocID="{4CACBF72-067B-49C5-8A5A-7C8A9E1AEE60}" presName="composite" presStyleCnt="0"/>
      <dgm:spPr/>
    </dgm:pt>
    <dgm:pt modelId="{2AAEC8EA-6062-4E28-9C83-3BCDDBAE0167}" type="pres">
      <dgm:prSet presAssocID="{4CACBF72-067B-49C5-8A5A-7C8A9E1AEE60}" presName="parentText" presStyleLbl="alignNode1" presStyleIdx="1" presStyleCnt="4">
        <dgm:presLayoutVars>
          <dgm:chMax val="1"/>
          <dgm:bulletEnabled val="1"/>
        </dgm:presLayoutVars>
      </dgm:prSet>
      <dgm:spPr/>
    </dgm:pt>
    <dgm:pt modelId="{1EA71B61-440A-4240-8C11-DFEF0D623DF5}" type="pres">
      <dgm:prSet presAssocID="{4CACBF72-067B-49C5-8A5A-7C8A9E1AEE60}" presName="descendantText" presStyleLbl="alignAcc1" presStyleIdx="1" presStyleCnt="4">
        <dgm:presLayoutVars>
          <dgm:bulletEnabled val="1"/>
        </dgm:presLayoutVars>
      </dgm:prSet>
      <dgm:spPr/>
    </dgm:pt>
    <dgm:pt modelId="{7013332A-3C26-466B-9CA9-B84858C037BF}" type="pres">
      <dgm:prSet presAssocID="{FA5DC7E5-EEA0-4C7D-AECF-86DD729BA76F}" presName="sp" presStyleCnt="0"/>
      <dgm:spPr/>
    </dgm:pt>
    <dgm:pt modelId="{F039CE92-8B73-4FA3-BEBC-C32F22DF62E4}" type="pres">
      <dgm:prSet presAssocID="{88644A37-36BD-49A0-8B50-F40F7B4D7513}" presName="composite" presStyleCnt="0"/>
      <dgm:spPr/>
    </dgm:pt>
    <dgm:pt modelId="{B104B393-4024-4F05-81C8-99093E4F1A4C}" type="pres">
      <dgm:prSet presAssocID="{88644A37-36BD-49A0-8B50-F40F7B4D7513}" presName="parentText" presStyleLbl="alignNode1" presStyleIdx="2" presStyleCnt="4">
        <dgm:presLayoutVars>
          <dgm:chMax val="1"/>
          <dgm:bulletEnabled val="1"/>
        </dgm:presLayoutVars>
      </dgm:prSet>
      <dgm:spPr/>
    </dgm:pt>
    <dgm:pt modelId="{FBFE02DF-A9FD-4F3C-B997-4C514C29723D}" type="pres">
      <dgm:prSet presAssocID="{88644A37-36BD-49A0-8B50-F40F7B4D7513}" presName="descendantText" presStyleLbl="alignAcc1" presStyleIdx="2" presStyleCnt="4" custLinFactNeighborX="371">
        <dgm:presLayoutVars>
          <dgm:bulletEnabled val="1"/>
        </dgm:presLayoutVars>
      </dgm:prSet>
      <dgm:spPr/>
    </dgm:pt>
    <dgm:pt modelId="{8B8C5441-2ACC-4F9B-A325-83DCB136A7A8}" type="pres">
      <dgm:prSet presAssocID="{51425F51-18F0-4DB0-BA0A-249C498D5B5C}" presName="sp" presStyleCnt="0"/>
      <dgm:spPr/>
    </dgm:pt>
    <dgm:pt modelId="{81F9D1A3-157D-410D-9C12-76711801FDC9}" type="pres">
      <dgm:prSet presAssocID="{40303BFD-865D-4D17-9F33-A4DDDBCFBA87}" presName="composite" presStyleCnt="0"/>
      <dgm:spPr/>
    </dgm:pt>
    <dgm:pt modelId="{3A78130C-4EB6-4413-B467-85944D099F88}" type="pres">
      <dgm:prSet presAssocID="{40303BFD-865D-4D17-9F33-A4DDDBCFBA87}" presName="parentText" presStyleLbl="alignNode1" presStyleIdx="3" presStyleCnt="4">
        <dgm:presLayoutVars>
          <dgm:chMax val="1"/>
          <dgm:bulletEnabled val="1"/>
        </dgm:presLayoutVars>
      </dgm:prSet>
      <dgm:spPr/>
    </dgm:pt>
    <dgm:pt modelId="{EC555A1C-C55A-4525-9BAE-79FAC83D427D}" type="pres">
      <dgm:prSet presAssocID="{40303BFD-865D-4D17-9F33-A4DDDBCFBA87}" presName="descendantText" presStyleLbl="alignAcc1" presStyleIdx="3" presStyleCnt="4">
        <dgm:presLayoutVars>
          <dgm:bulletEnabled val="1"/>
        </dgm:presLayoutVars>
      </dgm:prSet>
      <dgm:spPr/>
    </dgm:pt>
  </dgm:ptLst>
  <dgm:cxnLst>
    <dgm:cxn modelId="{D5ADA901-0520-4F77-8B43-5B9F00D3DE5E}" srcId="{2E766A6E-3B2D-4728-AD93-D4324567977C}" destId="{8CAF0169-B905-456A-BACC-C19840BEF477}" srcOrd="0" destOrd="0" parTransId="{52F4D5EF-CF96-4415-94A0-10BC36BA4AD9}" sibTransId="{28DE05B5-861B-41F8-9736-253D8C705E82}"/>
    <dgm:cxn modelId="{7374CC06-1111-4509-88E8-AE3C7458EA0A}" srcId="{40303BFD-865D-4D17-9F33-A4DDDBCFBA87}" destId="{1C0F648E-3468-4CF5-AD30-8721466FD49E}" srcOrd="0" destOrd="0" parTransId="{4FF6E28B-1625-4B05-8395-BA61CD1DABCE}" sibTransId="{EDBE18BF-7B2D-41B3-A7B7-B5E4A65906E6}"/>
    <dgm:cxn modelId="{E77B4110-697A-4E65-A592-CB34F12CB88A}" srcId="{2E766A6E-3B2D-4728-AD93-D4324567977C}" destId="{4CACBF72-067B-49C5-8A5A-7C8A9E1AEE60}" srcOrd="1" destOrd="0" parTransId="{FCA72A68-83D5-4C37-BB7E-78B77ECAB818}" sibTransId="{FA5DC7E5-EEA0-4C7D-AECF-86DD729BA76F}"/>
    <dgm:cxn modelId="{BA7EDC1D-6C9A-4433-87B6-5779FE5D581A}" srcId="{8CAF0169-B905-456A-BACC-C19840BEF477}" destId="{645E7522-D49B-480F-959B-4A7EA91A9461}" srcOrd="0" destOrd="0" parTransId="{9AEC5953-D1F4-427F-A912-826ED65572EA}" sibTransId="{5B58CE1B-D99D-445E-95BE-D212C2862745}"/>
    <dgm:cxn modelId="{71C58B22-848C-4BEB-AA75-0E66400934BE}" srcId="{88644A37-36BD-49A0-8B50-F40F7B4D7513}" destId="{BA474C72-BF67-4522-82C9-02EC6633BE3C}" srcOrd="0" destOrd="0" parTransId="{BEA2A4F6-E383-4D8B-993F-DC2AA2E9ED36}" sibTransId="{1D0926C1-8894-4D84-9CCE-DD6A0C095234}"/>
    <dgm:cxn modelId="{E18BC923-40D9-4424-AF74-6755C09B6A66}" type="presOf" srcId="{BA474C72-BF67-4522-82C9-02EC6633BE3C}" destId="{FBFE02DF-A9FD-4F3C-B997-4C514C29723D}" srcOrd="0" destOrd="0" presId="urn:microsoft.com/office/officeart/2005/8/layout/chevron2"/>
    <dgm:cxn modelId="{5E988547-AC20-4278-BE7B-66C4BD472B8B}" type="presOf" srcId="{2E766A6E-3B2D-4728-AD93-D4324567977C}" destId="{86884C2E-CE15-480A-BA35-B7537E3E08D5}" srcOrd="0" destOrd="0" presId="urn:microsoft.com/office/officeart/2005/8/layout/chevron2"/>
    <dgm:cxn modelId="{3AE8347C-7E97-4CD6-BB10-534DAB4DDECD}" type="presOf" srcId="{4CACBF72-067B-49C5-8A5A-7C8A9E1AEE60}" destId="{2AAEC8EA-6062-4E28-9C83-3BCDDBAE0167}" srcOrd="0" destOrd="0" presId="urn:microsoft.com/office/officeart/2005/8/layout/chevron2"/>
    <dgm:cxn modelId="{69B3CA9B-0E7C-4A16-940B-9A34A0BBFF5C}" type="presOf" srcId="{645E7522-D49B-480F-959B-4A7EA91A9461}" destId="{34EBF2BA-158E-4F13-AC99-C841E8B62596}" srcOrd="0" destOrd="0" presId="urn:microsoft.com/office/officeart/2005/8/layout/chevron2"/>
    <dgm:cxn modelId="{D0A06BA4-14D9-44ED-8CB0-57E43363E257}" type="presOf" srcId="{8CAF0169-B905-456A-BACC-C19840BEF477}" destId="{2934786F-84FB-497C-A100-716ADDAEB713}" srcOrd="0" destOrd="0" presId="urn:microsoft.com/office/officeart/2005/8/layout/chevron2"/>
    <dgm:cxn modelId="{283354BC-CEC2-4CBA-80E5-DC575ED3A975}" type="presOf" srcId="{88644A37-36BD-49A0-8B50-F40F7B4D7513}" destId="{B104B393-4024-4F05-81C8-99093E4F1A4C}" srcOrd="0" destOrd="0" presId="urn:microsoft.com/office/officeart/2005/8/layout/chevron2"/>
    <dgm:cxn modelId="{BA2179C5-6FA2-45FD-BF41-FCE640B86721}" srcId="{2E766A6E-3B2D-4728-AD93-D4324567977C}" destId="{40303BFD-865D-4D17-9F33-A4DDDBCFBA87}" srcOrd="3" destOrd="0" parTransId="{15AC579F-A82F-483D-836B-F20F1ABB4998}" sibTransId="{E1522F62-592B-48DE-B435-262717446BDE}"/>
    <dgm:cxn modelId="{9179E4D0-6CA6-4236-9FC1-CFB84FAEC9B5}" type="presOf" srcId="{40303BFD-865D-4D17-9F33-A4DDDBCFBA87}" destId="{3A78130C-4EB6-4413-B467-85944D099F88}" srcOrd="0" destOrd="0" presId="urn:microsoft.com/office/officeart/2005/8/layout/chevron2"/>
    <dgm:cxn modelId="{4E5147DF-E3E3-43EE-942D-AECDE586A3B1}" type="presOf" srcId="{1C0F648E-3468-4CF5-AD30-8721466FD49E}" destId="{EC555A1C-C55A-4525-9BAE-79FAC83D427D}" srcOrd="0" destOrd="0" presId="urn:microsoft.com/office/officeart/2005/8/layout/chevron2"/>
    <dgm:cxn modelId="{B31C6BE9-E401-478C-96EB-DCFB182B2D59}" type="presOf" srcId="{820F1BC1-85F2-439C-9383-0A9B1EC860E3}" destId="{1EA71B61-440A-4240-8C11-DFEF0D623DF5}" srcOrd="0" destOrd="0" presId="urn:microsoft.com/office/officeart/2005/8/layout/chevron2"/>
    <dgm:cxn modelId="{A31ADBF2-8C6D-4D19-9376-3D6B5A4A95CA}" srcId="{4CACBF72-067B-49C5-8A5A-7C8A9E1AEE60}" destId="{820F1BC1-85F2-439C-9383-0A9B1EC860E3}" srcOrd="0" destOrd="0" parTransId="{C7725B4B-9A8D-4DDA-BBE0-5D7512C0E7BF}" sibTransId="{944D33A0-4C41-456A-A198-D909E980A1EE}"/>
    <dgm:cxn modelId="{B07F59F9-CE74-4F3F-9EF4-55CC957EBBFC}" srcId="{2E766A6E-3B2D-4728-AD93-D4324567977C}" destId="{88644A37-36BD-49A0-8B50-F40F7B4D7513}" srcOrd="2" destOrd="0" parTransId="{4B60D9BD-B6D4-4BC1-8475-59D866222DDB}" sibTransId="{51425F51-18F0-4DB0-BA0A-249C498D5B5C}"/>
    <dgm:cxn modelId="{65FEE762-3174-45E8-8448-353DF0B1FB64}" type="presParOf" srcId="{86884C2E-CE15-480A-BA35-B7537E3E08D5}" destId="{39996D43-B237-41A1-B107-431F9932B290}" srcOrd="0" destOrd="0" presId="urn:microsoft.com/office/officeart/2005/8/layout/chevron2"/>
    <dgm:cxn modelId="{D96542DF-16F7-4176-B9DA-C0066B2B4D26}" type="presParOf" srcId="{39996D43-B237-41A1-B107-431F9932B290}" destId="{2934786F-84FB-497C-A100-716ADDAEB713}" srcOrd="0" destOrd="0" presId="urn:microsoft.com/office/officeart/2005/8/layout/chevron2"/>
    <dgm:cxn modelId="{66D116E5-498F-4F5C-88A4-0AD824BF7C01}" type="presParOf" srcId="{39996D43-B237-41A1-B107-431F9932B290}" destId="{34EBF2BA-158E-4F13-AC99-C841E8B62596}" srcOrd="1" destOrd="0" presId="urn:microsoft.com/office/officeart/2005/8/layout/chevron2"/>
    <dgm:cxn modelId="{5DD8BCF7-76DD-4036-866A-7369441409E7}" type="presParOf" srcId="{86884C2E-CE15-480A-BA35-B7537E3E08D5}" destId="{C4706F36-8F75-40A5-8D0C-9491E8DCA4CB}" srcOrd="1" destOrd="0" presId="urn:microsoft.com/office/officeart/2005/8/layout/chevron2"/>
    <dgm:cxn modelId="{AB88A84A-E6C4-4B96-86B2-C1F3200E9F7E}" type="presParOf" srcId="{86884C2E-CE15-480A-BA35-B7537E3E08D5}" destId="{77F284CE-05BA-4712-B92B-1220FCDB21AA}" srcOrd="2" destOrd="0" presId="urn:microsoft.com/office/officeart/2005/8/layout/chevron2"/>
    <dgm:cxn modelId="{3DCEAF11-9C94-4E45-9E19-9E050939401E}" type="presParOf" srcId="{77F284CE-05BA-4712-B92B-1220FCDB21AA}" destId="{2AAEC8EA-6062-4E28-9C83-3BCDDBAE0167}" srcOrd="0" destOrd="0" presId="urn:microsoft.com/office/officeart/2005/8/layout/chevron2"/>
    <dgm:cxn modelId="{F93E7275-5791-45C1-8D09-3245F324B624}" type="presParOf" srcId="{77F284CE-05BA-4712-B92B-1220FCDB21AA}" destId="{1EA71B61-440A-4240-8C11-DFEF0D623DF5}" srcOrd="1" destOrd="0" presId="urn:microsoft.com/office/officeart/2005/8/layout/chevron2"/>
    <dgm:cxn modelId="{796ED851-EBB2-4736-87B2-5085B1EFA866}" type="presParOf" srcId="{86884C2E-CE15-480A-BA35-B7537E3E08D5}" destId="{7013332A-3C26-466B-9CA9-B84858C037BF}" srcOrd="3" destOrd="0" presId="urn:microsoft.com/office/officeart/2005/8/layout/chevron2"/>
    <dgm:cxn modelId="{01D288CB-CFAE-45E9-A955-4C541401628E}" type="presParOf" srcId="{86884C2E-CE15-480A-BA35-B7537E3E08D5}" destId="{F039CE92-8B73-4FA3-BEBC-C32F22DF62E4}" srcOrd="4" destOrd="0" presId="urn:microsoft.com/office/officeart/2005/8/layout/chevron2"/>
    <dgm:cxn modelId="{D5498E66-0626-4253-927F-C6D5D80E81CC}" type="presParOf" srcId="{F039CE92-8B73-4FA3-BEBC-C32F22DF62E4}" destId="{B104B393-4024-4F05-81C8-99093E4F1A4C}" srcOrd="0" destOrd="0" presId="urn:microsoft.com/office/officeart/2005/8/layout/chevron2"/>
    <dgm:cxn modelId="{6877F1C2-E70C-45B1-B543-3D5304A553B8}" type="presParOf" srcId="{F039CE92-8B73-4FA3-BEBC-C32F22DF62E4}" destId="{FBFE02DF-A9FD-4F3C-B997-4C514C29723D}" srcOrd="1" destOrd="0" presId="urn:microsoft.com/office/officeart/2005/8/layout/chevron2"/>
    <dgm:cxn modelId="{BED5109D-1923-4861-BCDF-02EEF87B361D}" type="presParOf" srcId="{86884C2E-CE15-480A-BA35-B7537E3E08D5}" destId="{8B8C5441-2ACC-4F9B-A325-83DCB136A7A8}" srcOrd="5" destOrd="0" presId="urn:microsoft.com/office/officeart/2005/8/layout/chevron2"/>
    <dgm:cxn modelId="{C638A44A-33CE-455B-9534-679C39F47EA3}" type="presParOf" srcId="{86884C2E-CE15-480A-BA35-B7537E3E08D5}" destId="{81F9D1A3-157D-410D-9C12-76711801FDC9}" srcOrd="6" destOrd="0" presId="urn:microsoft.com/office/officeart/2005/8/layout/chevron2"/>
    <dgm:cxn modelId="{EF2934E0-ACB3-4880-A49C-ECB88B83ADCE}" type="presParOf" srcId="{81F9D1A3-157D-410D-9C12-76711801FDC9}" destId="{3A78130C-4EB6-4413-B467-85944D099F88}" srcOrd="0" destOrd="0" presId="urn:microsoft.com/office/officeart/2005/8/layout/chevron2"/>
    <dgm:cxn modelId="{875DBB5C-76EE-4292-9262-1C494034D515}" type="presParOf" srcId="{81F9D1A3-157D-410D-9C12-76711801FDC9}" destId="{EC555A1C-C55A-4525-9BAE-79FAC83D427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4786F-84FB-497C-A100-716ADDAEB713}">
      <dsp:nvSpPr>
        <dsp:cNvPr id="0" name=""/>
        <dsp:cNvSpPr/>
      </dsp:nvSpPr>
      <dsp:spPr>
        <a:xfrm rot="5400000">
          <a:off x="-185966" y="189497"/>
          <a:ext cx="1239777" cy="867844"/>
        </a:xfrm>
        <a:prstGeom prst="chevron">
          <a:avLst/>
        </a:prstGeom>
        <a:solidFill>
          <a:schemeClr val="accent3">
            <a:shade val="80000"/>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1</a:t>
          </a:r>
        </a:p>
      </dsp:txBody>
      <dsp:txXfrm rot="-5400000">
        <a:off x="1" y="437452"/>
        <a:ext cx="867844" cy="371933"/>
      </dsp:txXfrm>
    </dsp:sp>
    <dsp:sp modelId="{34EBF2BA-158E-4F13-AC99-C841E8B62596}">
      <dsp:nvSpPr>
        <dsp:cNvPr id="0" name=""/>
        <dsp:cNvSpPr/>
      </dsp:nvSpPr>
      <dsp:spPr>
        <a:xfrm rot="5400000">
          <a:off x="4145794" y="-3277949"/>
          <a:ext cx="805855" cy="7361755"/>
        </a:xfrm>
        <a:prstGeom prst="round2SameRect">
          <a:avLst/>
        </a:prstGeom>
        <a:solidFill>
          <a:schemeClr val="lt1">
            <a:alpha val="90000"/>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The outcomes of SOSOSY are documented through monthly </a:t>
          </a:r>
          <a:r>
            <a:rPr lang="en-US" sz="1600" kern="1200" dirty="0" err="1"/>
            <a:t>coordination</a:t>
          </a:r>
          <a:r>
            <a:rPr lang="en-US" sz="1600" kern="1200" dirty="0"/>
            <a:t> meetings, twice a year steering team </a:t>
          </a:r>
          <a:r>
            <a:rPr lang="en-US" sz="1600" kern="1200" dirty="0" err="1"/>
            <a:t>mtgs</a:t>
          </a:r>
          <a:r>
            <a:rPr lang="en-US" sz="1600" kern="1200" dirty="0"/>
            <a:t>, at least 4 times/year TST and workgroup meetings/webinars, quarterly newsletters, and annual performance reports.</a:t>
          </a:r>
        </a:p>
      </dsp:txBody>
      <dsp:txXfrm rot="-5400000">
        <a:off x="867845" y="39339"/>
        <a:ext cx="7322416" cy="727177"/>
      </dsp:txXfrm>
    </dsp:sp>
    <dsp:sp modelId="{2AAEC8EA-6062-4E28-9C83-3BCDDBAE0167}">
      <dsp:nvSpPr>
        <dsp:cNvPr id="0" name=""/>
        <dsp:cNvSpPr/>
      </dsp:nvSpPr>
      <dsp:spPr>
        <a:xfrm rot="5400000">
          <a:off x="-185966" y="1282538"/>
          <a:ext cx="1239777" cy="867844"/>
        </a:xfrm>
        <a:prstGeom prst="chevron">
          <a:avLst/>
        </a:prstGeom>
        <a:solidFill>
          <a:schemeClr val="accent3">
            <a:shade val="80000"/>
            <a:hueOff val="72969"/>
            <a:satOff val="-477"/>
            <a:lumOff val="8185"/>
            <a:alphaOff val="0"/>
          </a:schemeClr>
        </a:solidFill>
        <a:ln w="25400" cap="flat" cmpd="sng" algn="ctr">
          <a:solidFill>
            <a:schemeClr val="accent3">
              <a:shade val="80000"/>
              <a:hueOff val="72969"/>
              <a:satOff val="-477"/>
              <a:lumOff val="818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2</a:t>
          </a:r>
        </a:p>
      </dsp:txBody>
      <dsp:txXfrm rot="-5400000">
        <a:off x="1" y="1530493"/>
        <a:ext cx="867844" cy="371933"/>
      </dsp:txXfrm>
    </dsp:sp>
    <dsp:sp modelId="{1EA71B61-440A-4240-8C11-DFEF0D623DF5}">
      <dsp:nvSpPr>
        <dsp:cNvPr id="0" name=""/>
        <dsp:cNvSpPr/>
      </dsp:nvSpPr>
      <dsp:spPr>
        <a:xfrm rot="5400000">
          <a:off x="4145794" y="-2181378"/>
          <a:ext cx="805855" cy="7361755"/>
        </a:xfrm>
        <a:prstGeom prst="round2SameRect">
          <a:avLst/>
        </a:prstGeom>
        <a:solidFill>
          <a:schemeClr val="lt1">
            <a:alpha val="90000"/>
            <a:hueOff val="0"/>
            <a:satOff val="0"/>
            <a:lumOff val="0"/>
            <a:alphaOff val="0"/>
          </a:schemeClr>
        </a:solidFill>
        <a:ln w="25400" cap="flat" cmpd="sng" algn="ctr">
          <a:solidFill>
            <a:schemeClr val="accent3">
              <a:shade val="80000"/>
              <a:hueOff val="72969"/>
              <a:satOff val="-477"/>
              <a:lumOff val="818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SOSOSY states collect and review OSY implementation, outcome, and demographic data during </a:t>
          </a:r>
          <a:r>
            <a:rPr lang="en-US" sz="1600" kern="1200" dirty="0" err="1"/>
            <a:t>meetings</a:t>
          </a:r>
          <a:r>
            <a:rPr lang="en-US" sz="1600" kern="1200" dirty="0"/>
            <a:t>, webinars, and in workgroups for the consortium as a whole and disaggregated by state.</a:t>
          </a:r>
        </a:p>
      </dsp:txBody>
      <dsp:txXfrm rot="-5400000">
        <a:off x="867845" y="1135910"/>
        <a:ext cx="7322416" cy="727177"/>
      </dsp:txXfrm>
    </dsp:sp>
    <dsp:sp modelId="{B104B393-4024-4F05-81C8-99093E4F1A4C}">
      <dsp:nvSpPr>
        <dsp:cNvPr id="0" name=""/>
        <dsp:cNvSpPr/>
      </dsp:nvSpPr>
      <dsp:spPr>
        <a:xfrm rot="5400000">
          <a:off x="-185966" y="2375579"/>
          <a:ext cx="1239777" cy="867844"/>
        </a:xfrm>
        <a:prstGeom prst="chevron">
          <a:avLst/>
        </a:prstGeom>
        <a:solidFill>
          <a:schemeClr val="accent3">
            <a:shade val="80000"/>
            <a:hueOff val="145938"/>
            <a:satOff val="-954"/>
            <a:lumOff val="16369"/>
            <a:alphaOff val="0"/>
          </a:schemeClr>
        </a:solidFill>
        <a:ln w="25400" cap="flat" cmpd="sng" algn="ctr">
          <a:solidFill>
            <a:schemeClr val="accent3">
              <a:shade val="80000"/>
              <a:hueOff val="145938"/>
              <a:satOff val="-954"/>
              <a:lumOff val="1636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3</a:t>
          </a:r>
        </a:p>
      </dsp:txBody>
      <dsp:txXfrm rot="-5400000">
        <a:off x="1" y="2623534"/>
        <a:ext cx="867844" cy="371933"/>
      </dsp:txXfrm>
    </dsp:sp>
    <dsp:sp modelId="{FBFE02DF-A9FD-4F3C-B997-4C514C29723D}">
      <dsp:nvSpPr>
        <dsp:cNvPr id="0" name=""/>
        <dsp:cNvSpPr/>
      </dsp:nvSpPr>
      <dsp:spPr>
        <a:xfrm rot="5400000">
          <a:off x="4145794" y="-1088336"/>
          <a:ext cx="805855" cy="7361755"/>
        </a:xfrm>
        <a:prstGeom prst="round2SameRect">
          <a:avLst/>
        </a:prstGeom>
        <a:solidFill>
          <a:schemeClr val="lt1">
            <a:alpha val="90000"/>
            <a:hueOff val="0"/>
            <a:satOff val="0"/>
            <a:lumOff val="0"/>
            <a:alphaOff val="0"/>
          </a:schemeClr>
        </a:solidFill>
        <a:ln w="25400" cap="flat" cmpd="sng" algn="ctr">
          <a:solidFill>
            <a:schemeClr val="accent3">
              <a:shade val="80000"/>
              <a:hueOff val="145938"/>
              <a:satOff val="-954"/>
              <a:lumOff val="163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Based on the data, the implementation features of SOSOSY are reviewed to determine fidelity of implementation. Where </a:t>
          </a:r>
          <a:r>
            <a:rPr lang="en-US" sz="1600" kern="1200" dirty="0" err="1"/>
            <a:t>imple</a:t>
          </a:r>
          <a:r>
            <a:rPr lang="en-US" sz="1600" kern="1200" dirty="0"/>
            <a:t>mentation is not faithful, adjustments to the program are made.    </a:t>
          </a:r>
        </a:p>
      </dsp:txBody>
      <dsp:txXfrm rot="-5400000">
        <a:off x="867845" y="2228952"/>
        <a:ext cx="7322416" cy="727177"/>
      </dsp:txXfrm>
    </dsp:sp>
    <dsp:sp modelId="{3A78130C-4EB6-4413-B467-85944D099F88}">
      <dsp:nvSpPr>
        <dsp:cNvPr id="0" name=""/>
        <dsp:cNvSpPr/>
      </dsp:nvSpPr>
      <dsp:spPr>
        <a:xfrm rot="5400000">
          <a:off x="-185966" y="3468621"/>
          <a:ext cx="1239777" cy="867844"/>
        </a:xfrm>
        <a:prstGeom prst="chevron">
          <a:avLst/>
        </a:prstGeom>
        <a:solidFill>
          <a:schemeClr val="accent3">
            <a:shade val="80000"/>
            <a:hueOff val="218907"/>
            <a:satOff val="-1431"/>
            <a:lumOff val="24554"/>
            <a:alphaOff val="0"/>
          </a:schemeClr>
        </a:solidFill>
        <a:ln w="25400" cap="flat" cmpd="sng" algn="ctr">
          <a:solidFill>
            <a:schemeClr val="accent3">
              <a:shade val="80000"/>
              <a:hueOff val="218907"/>
              <a:satOff val="-1431"/>
              <a:lumOff val="2455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4</a:t>
          </a:r>
        </a:p>
      </dsp:txBody>
      <dsp:txXfrm rot="-5400000">
        <a:off x="1" y="3716576"/>
        <a:ext cx="867844" cy="371933"/>
      </dsp:txXfrm>
    </dsp:sp>
    <dsp:sp modelId="{EC555A1C-C55A-4525-9BAE-79FAC83D427D}">
      <dsp:nvSpPr>
        <dsp:cNvPr id="0" name=""/>
        <dsp:cNvSpPr/>
      </dsp:nvSpPr>
      <dsp:spPr>
        <a:xfrm rot="5400000">
          <a:off x="4145794" y="4704"/>
          <a:ext cx="805855" cy="7361755"/>
        </a:xfrm>
        <a:prstGeom prst="round2SameRect">
          <a:avLst/>
        </a:prstGeom>
        <a:solidFill>
          <a:schemeClr val="lt1">
            <a:alpha val="90000"/>
            <a:hueOff val="0"/>
            <a:satOff val="0"/>
            <a:lumOff val="0"/>
            <a:alphaOff val="0"/>
          </a:schemeClr>
        </a:solidFill>
        <a:ln w="25400" cap="flat" cmpd="sng" algn="ctr">
          <a:solidFill>
            <a:schemeClr val="accent3">
              <a:shade val="80000"/>
              <a:hueOff val="218907"/>
              <a:satOff val="-1431"/>
              <a:lumOff val="2455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The results of the continuous improvement model are used to design and implement professional development to increase staff effectiveness to serve OSY and carry out SOSOSY activities.</a:t>
          </a:r>
        </a:p>
      </dsp:txBody>
      <dsp:txXfrm rot="-5400000">
        <a:off x="867845" y="3321993"/>
        <a:ext cx="7322416" cy="72717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69CFF9-AE13-488C-B805-F1C765906E5F}" type="datetimeFigureOut">
              <a:rPr lang="en-US" smtClean="0"/>
              <a:pPr/>
              <a:t>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FA7F26-01FC-44B4-A1ED-DABB61609EB3}" type="slidenum">
              <a:rPr lang="en-US" smtClean="0"/>
              <a:pPr/>
              <a:t>‹#›</a:t>
            </a:fld>
            <a:endParaRPr lang="en-US"/>
          </a:p>
        </p:txBody>
      </p:sp>
    </p:spTree>
    <p:extLst>
      <p:ext uri="{BB962C8B-B14F-4D97-AF65-F5344CB8AC3E}">
        <p14:creationId xmlns:p14="http://schemas.microsoft.com/office/powerpoint/2010/main" val="3024364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4" name="Slide Number Placeholder 3"/>
          <p:cNvSpPr>
            <a:spLocks noGrp="1"/>
          </p:cNvSpPr>
          <p:nvPr>
            <p:ph type="sldNum" sz="quarter" idx="5"/>
          </p:nvPr>
        </p:nvSpPr>
        <p:spPr/>
        <p:txBody>
          <a:bodyPr/>
          <a:lstStyle/>
          <a:p>
            <a:pPr>
              <a:defRPr/>
            </a:pPr>
            <a:fld id="{D7502BE0-D75C-4A60-BB9D-27B68F1A53F0}" type="slidenum">
              <a:rPr lang="en-US" smtClean="0"/>
              <a:pPr>
                <a:defRPr/>
              </a:pPr>
              <a:t>3</a:t>
            </a:fld>
            <a:endParaRPr lang="en-US"/>
          </a:p>
        </p:txBody>
      </p:sp>
    </p:spTree>
    <p:extLst>
      <p:ext uri="{BB962C8B-B14F-4D97-AF65-F5344CB8AC3E}">
        <p14:creationId xmlns:p14="http://schemas.microsoft.com/office/powerpoint/2010/main" val="2092730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SOSOSY Continuous Improvement Process involves the ongoing examination and use of the data reported by the 20 consortium states to make decisions about how to improve the project. This occurs through monthly discussions and data review between the project director and evaluator about project implementation with respect to goals, objectives, and performance measures; sharing and discussing project data with consortium states at least twice annually; discussing project data and outcomes with the Technical Support Team and workgroups responsible for the development of materials and supports for SOSOSY states; and state-by-state and consortium-wide reviews and feedback on data reported in the Interim Annual Performance Report (APR), the Year 1 APR, and Final APR. </a:t>
            </a:r>
          </a:p>
          <a:p>
            <a:r>
              <a:rPr lang="en-US" sz="1200" kern="1200">
                <a:solidFill>
                  <a:schemeClr val="tx1"/>
                </a:solidFill>
                <a:effectLst/>
                <a:latin typeface="+mn-lt"/>
                <a:ea typeface="+mn-ea"/>
                <a:cs typeface="+mn-cs"/>
              </a:rPr>
              <a:t> </a:t>
            </a:r>
          </a:p>
          <a:p>
            <a:endParaRPr lang="en-US"/>
          </a:p>
        </p:txBody>
      </p:sp>
      <p:sp>
        <p:nvSpPr>
          <p:cNvPr id="4" name="Slide Number Placeholder 3"/>
          <p:cNvSpPr>
            <a:spLocks noGrp="1"/>
          </p:cNvSpPr>
          <p:nvPr>
            <p:ph type="sldNum" sz="quarter" idx="10"/>
          </p:nvPr>
        </p:nvSpPr>
        <p:spPr/>
        <p:txBody>
          <a:bodyPr/>
          <a:lstStyle/>
          <a:p>
            <a:fld id="{ADFA7F26-01FC-44B4-A1ED-DABB61609EB3}" type="slidenum">
              <a:rPr lang="en-US" smtClean="0"/>
              <a:pPr/>
              <a:t>28</a:t>
            </a:fld>
            <a:endParaRPr lang="en-US"/>
          </a:p>
        </p:txBody>
      </p:sp>
    </p:spTree>
    <p:extLst>
      <p:ext uri="{BB962C8B-B14F-4D97-AF65-F5344CB8AC3E}">
        <p14:creationId xmlns:p14="http://schemas.microsoft.com/office/powerpoint/2010/main" val="27954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SOSOSY Continuous Improvement Process involves the ongoing examination and use of the data reported by the 20 consortium states to make decisions about how to improve the project. This occurs through monthly discussions and data review between the project director and evaluator about project implementation with respect to goals, objectives, and performance measures; sharing and discussing project data with consortium states at least twice annually; discussing project data and outcomes with the Technical Support Team and workgroups responsible for the development of materials and supports for SOSOSY states; and state-by-state and consortium-wide reviews and feedback on data reported in the Interim Annual Performance Report (APR), the Year 1 APR, and Final APR. </a:t>
            </a:r>
          </a:p>
          <a:p>
            <a:r>
              <a:rPr lang="en-US" sz="1200" kern="1200">
                <a:solidFill>
                  <a:schemeClr val="tx1"/>
                </a:solidFill>
                <a:effectLst/>
                <a:latin typeface="+mn-lt"/>
                <a:ea typeface="+mn-ea"/>
                <a:cs typeface="+mn-cs"/>
              </a:rPr>
              <a:t> </a:t>
            </a:r>
          </a:p>
          <a:p>
            <a:endParaRPr lang="en-US"/>
          </a:p>
        </p:txBody>
      </p:sp>
      <p:sp>
        <p:nvSpPr>
          <p:cNvPr id="4" name="Slide Number Placeholder 3"/>
          <p:cNvSpPr>
            <a:spLocks noGrp="1"/>
          </p:cNvSpPr>
          <p:nvPr>
            <p:ph type="sldNum" sz="quarter" idx="10"/>
          </p:nvPr>
        </p:nvSpPr>
        <p:spPr/>
        <p:txBody>
          <a:bodyPr/>
          <a:lstStyle/>
          <a:p>
            <a:fld id="{ADFA7F26-01FC-44B4-A1ED-DABB61609EB3}" type="slidenum">
              <a:rPr lang="en-US" smtClean="0"/>
              <a:pPr/>
              <a:t>30</a:t>
            </a:fld>
            <a:endParaRPr lang="en-US"/>
          </a:p>
        </p:txBody>
      </p:sp>
    </p:spTree>
    <p:extLst>
      <p:ext uri="{BB962C8B-B14F-4D97-AF65-F5344CB8AC3E}">
        <p14:creationId xmlns:p14="http://schemas.microsoft.com/office/powerpoint/2010/main" val="27954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4" name="Slide Number Placeholder 3"/>
          <p:cNvSpPr>
            <a:spLocks noGrp="1"/>
          </p:cNvSpPr>
          <p:nvPr>
            <p:ph type="sldNum" sz="quarter" idx="5"/>
          </p:nvPr>
        </p:nvSpPr>
        <p:spPr/>
        <p:txBody>
          <a:bodyPr/>
          <a:lstStyle/>
          <a:p>
            <a:pPr>
              <a:defRPr/>
            </a:pPr>
            <a:fld id="{A149A20C-706B-4175-AF48-C268D39D9FC6}" type="slidenum">
              <a:rPr lang="en-US" smtClean="0"/>
              <a:pPr>
                <a:defRPr/>
              </a:pPr>
              <a:t>4</a:t>
            </a:fld>
            <a:endParaRPr lang="en-US"/>
          </a:p>
        </p:txBody>
      </p:sp>
    </p:spTree>
    <p:extLst>
      <p:ext uri="{BB962C8B-B14F-4D97-AF65-F5344CB8AC3E}">
        <p14:creationId xmlns:p14="http://schemas.microsoft.com/office/powerpoint/2010/main" val="1499506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4" name="Slide Number Placeholder 3"/>
          <p:cNvSpPr>
            <a:spLocks noGrp="1"/>
          </p:cNvSpPr>
          <p:nvPr>
            <p:ph type="sldNum" sz="quarter" idx="5"/>
          </p:nvPr>
        </p:nvSpPr>
        <p:spPr/>
        <p:txBody>
          <a:bodyPr/>
          <a:lstStyle/>
          <a:p>
            <a:pPr>
              <a:defRPr/>
            </a:pPr>
            <a:fld id="{5189B496-79BC-44E5-86A9-90BCB8B495E3}" type="slidenum">
              <a:rPr lang="en-US" smtClean="0"/>
              <a:pPr>
                <a:defRPr/>
              </a:pPr>
              <a:t>5</a:t>
            </a:fld>
            <a:endParaRPr lang="en-US"/>
          </a:p>
        </p:txBody>
      </p:sp>
    </p:spTree>
    <p:extLst>
      <p:ext uri="{BB962C8B-B14F-4D97-AF65-F5344CB8AC3E}">
        <p14:creationId xmlns:p14="http://schemas.microsoft.com/office/powerpoint/2010/main" val="2011529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4" name="Slide Number Placeholder 3"/>
          <p:cNvSpPr>
            <a:spLocks noGrp="1"/>
          </p:cNvSpPr>
          <p:nvPr>
            <p:ph type="sldNum" sz="quarter" idx="5"/>
          </p:nvPr>
        </p:nvSpPr>
        <p:spPr/>
        <p:txBody>
          <a:bodyPr/>
          <a:lstStyle/>
          <a:p>
            <a:pPr>
              <a:defRPr/>
            </a:pPr>
            <a:fld id="{4239AF80-769E-412F-BE11-D9B1A20530BB}" type="slidenum">
              <a:rPr lang="en-US" smtClean="0"/>
              <a:pPr>
                <a:defRPr/>
              </a:pPr>
              <a:t>6</a:t>
            </a:fld>
            <a:endParaRPr lang="en-US"/>
          </a:p>
        </p:txBody>
      </p:sp>
    </p:spTree>
    <p:extLst>
      <p:ext uri="{BB962C8B-B14F-4D97-AF65-F5344CB8AC3E}">
        <p14:creationId xmlns:p14="http://schemas.microsoft.com/office/powerpoint/2010/main" val="3878264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FA7F26-01FC-44B4-A1ED-DABB61609EB3}" type="slidenum">
              <a:rPr lang="en-US" smtClean="0"/>
              <a:pPr/>
              <a:t>8</a:t>
            </a:fld>
            <a:endParaRPr lang="en-US"/>
          </a:p>
        </p:txBody>
      </p:sp>
    </p:spTree>
    <p:extLst>
      <p:ext uri="{BB962C8B-B14F-4D97-AF65-F5344CB8AC3E}">
        <p14:creationId xmlns:p14="http://schemas.microsoft.com/office/powerpoint/2010/main" val="27954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Small group discussion</a:t>
            </a:r>
            <a:r>
              <a:rPr lang="en-US" baseline="0" dirty="0"/>
              <a:t> </a:t>
            </a:r>
            <a:endParaRPr lang="en-US" dirty="0"/>
          </a:p>
        </p:txBody>
      </p:sp>
      <p:sp>
        <p:nvSpPr>
          <p:cNvPr id="4" name="Slide Number Placeholder 3"/>
          <p:cNvSpPr>
            <a:spLocks noGrp="1"/>
          </p:cNvSpPr>
          <p:nvPr>
            <p:ph type="sldNum" sz="quarter" idx="10"/>
          </p:nvPr>
        </p:nvSpPr>
        <p:spPr/>
        <p:txBody>
          <a:bodyPr/>
          <a:lstStyle/>
          <a:p>
            <a:fld id="{ADFA7F26-01FC-44B4-A1ED-DABB61609EB3}" type="slidenum">
              <a:rPr lang="en-US" smtClean="0"/>
              <a:pPr/>
              <a:t>13</a:t>
            </a:fld>
            <a:endParaRPr lang="en-US"/>
          </a:p>
        </p:txBody>
      </p:sp>
    </p:spTree>
    <p:extLst>
      <p:ext uri="{BB962C8B-B14F-4D97-AF65-F5344CB8AC3E}">
        <p14:creationId xmlns:p14="http://schemas.microsoft.com/office/powerpoint/2010/main" val="1684187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SOSOSY Continuous Improvement Process involves the ongoing examination and use of the data reported by the 20 consortium states to make decisions about how to improve the project. This occurs through monthly discussions and data review between the project director and evaluator about project implementation with respect to goals, objectives, and performance measures; sharing and discussing project data with consortium states at least twice annually; discussing project data and outcomes with the Technical Support Team and workgroups responsible for the development of materials and supports for SOSOSY states; and state-by-state and consortium-wide reviews and feedback on data reported in the Interim Annual Performance Report (APR), the Year 1 APR, and Final APR. </a:t>
            </a:r>
          </a:p>
          <a:p>
            <a:r>
              <a:rPr lang="en-US" sz="1200" kern="1200">
                <a:solidFill>
                  <a:schemeClr val="tx1"/>
                </a:solidFill>
                <a:effectLst/>
                <a:latin typeface="+mn-lt"/>
                <a:ea typeface="+mn-ea"/>
                <a:cs typeface="+mn-cs"/>
              </a:rPr>
              <a:t> </a:t>
            </a:r>
          </a:p>
          <a:p>
            <a:endParaRPr lang="en-US"/>
          </a:p>
        </p:txBody>
      </p:sp>
      <p:sp>
        <p:nvSpPr>
          <p:cNvPr id="4" name="Slide Number Placeholder 3"/>
          <p:cNvSpPr>
            <a:spLocks noGrp="1"/>
          </p:cNvSpPr>
          <p:nvPr>
            <p:ph type="sldNum" sz="quarter" idx="10"/>
          </p:nvPr>
        </p:nvSpPr>
        <p:spPr/>
        <p:txBody>
          <a:bodyPr/>
          <a:lstStyle/>
          <a:p>
            <a:fld id="{ADFA7F26-01FC-44B4-A1ED-DABB61609EB3}" type="slidenum">
              <a:rPr lang="en-US" smtClean="0"/>
              <a:pPr/>
              <a:t>21</a:t>
            </a:fld>
            <a:endParaRPr lang="en-US"/>
          </a:p>
        </p:txBody>
      </p:sp>
    </p:spTree>
    <p:extLst>
      <p:ext uri="{BB962C8B-B14F-4D97-AF65-F5344CB8AC3E}">
        <p14:creationId xmlns:p14="http://schemas.microsoft.com/office/powerpoint/2010/main" val="27954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FA7F26-01FC-44B4-A1ED-DABB61609EB3}" type="slidenum">
              <a:rPr lang="en-US" smtClean="0"/>
              <a:pPr/>
              <a:t>23</a:t>
            </a:fld>
            <a:endParaRPr lang="en-US"/>
          </a:p>
        </p:txBody>
      </p:sp>
    </p:spTree>
    <p:extLst>
      <p:ext uri="{BB962C8B-B14F-4D97-AF65-F5344CB8AC3E}">
        <p14:creationId xmlns:p14="http://schemas.microsoft.com/office/powerpoint/2010/main" val="27954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SOSOSY Continuous Improvement Process involves the ongoing examination and use of the data reported by the 20 consortium states to make decisions about how to improve the project. This occurs through monthly discussions and data review between the project director and evaluator about project implementation with respect to goals, objectives, and performance measures; sharing and discussing project data with consortium states at least twice annually; discussing project data and outcomes with the Technical Support Team and workgroups responsible for the development of materials and supports for SOSOSY states; and state-by-state and consortium-wide reviews and feedback on data reported in the Interim Annual Performance Report (APR), the Year 1 APR, and Final APR. </a:t>
            </a:r>
          </a:p>
          <a:p>
            <a:r>
              <a:rPr lang="en-US" sz="1200" kern="1200">
                <a:solidFill>
                  <a:schemeClr val="tx1"/>
                </a:solidFill>
                <a:effectLst/>
                <a:latin typeface="+mn-lt"/>
                <a:ea typeface="+mn-ea"/>
                <a:cs typeface="+mn-cs"/>
              </a:rPr>
              <a:t> </a:t>
            </a:r>
          </a:p>
          <a:p>
            <a:endParaRPr lang="en-US"/>
          </a:p>
        </p:txBody>
      </p:sp>
      <p:sp>
        <p:nvSpPr>
          <p:cNvPr id="4" name="Slide Number Placeholder 3"/>
          <p:cNvSpPr>
            <a:spLocks noGrp="1"/>
          </p:cNvSpPr>
          <p:nvPr>
            <p:ph type="sldNum" sz="quarter" idx="10"/>
          </p:nvPr>
        </p:nvSpPr>
        <p:spPr/>
        <p:txBody>
          <a:bodyPr/>
          <a:lstStyle/>
          <a:p>
            <a:fld id="{ADFA7F26-01FC-44B4-A1ED-DABB61609EB3}" type="slidenum">
              <a:rPr lang="en-US" smtClean="0"/>
              <a:pPr/>
              <a:t>26</a:t>
            </a:fld>
            <a:endParaRPr lang="en-US"/>
          </a:p>
        </p:txBody>
      </p:sp>
    </p:spTree>
    <p:extLst>
      <p:ext uri="{BB962C8B-B14F-4D97-AF65-F5344CB8AC3E}">
        <p14:creationId xmlns:p14="http://schemas.microsoft.com/office/powerpoint/2010/main" val="27954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69E9B81-9CD4-43E8-A856-C9DBDB3ED522}" type="datetimeFigureOut">
              <a:rPr lang="en-US" smtClean="0"/>
              <a:pPr/>
              <a:t>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8C82A-FA69-41C1-9237-339AB6BBC6B7}" type="slidenum">
              <a:rPr lang="en-US" smtClean="0"/>
              <a:pPr/>
              <a:t>‹#›</a:t>
            </a:fld>
            <a:endParaRPr lang="en-US"/>
          </a:p>
        </p:txBody>
      </p:sp>
    </p:spTree>
    <p:extLst>
      <p:ext uri="{BB962C8B-B14F-4D97-AF65-F5344CB8AC3E}">
        <p14:creationId xmlns:p14="http://schemas.microsoft.com/office/powerpoint/2010/main" val="95051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9E9B81-9CD4-43E8-A856-C9DBDB3ED522}" type="datetimeFigureOut">
              <a:rPr lang="en-US" smtClean="0"/>
              <a:pPr/>
              <a:t>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8C82A-FA69-41C1-9237-339AB6BBC6B7}" type="slidenum">
              <a:rPr lang="en-US" smtClean="0"/>
              <a:pPr/>
              <a:t>‹#›</a:t>
            </a:fld>
            <a:endParaRPr lang="en-US"/>
          </a:p>
        </p:txBody>
      </p:sp>
    </p:spTree>
    <p:extLst>
      <p:ext uri="{BB962C8B-B14F-4D97-AF65-F5344CB8AC3E}">
        <p14:creationId xmlns:p14="http://schemas.microsoft.com/office/powerpoint/2010/main" val="1976565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9E9B81-9CD4-43E8-A856-C9DBDB3ED522}" type="datetimeFigureOut">
              <a:rPr lang="en-US" smtClean="0"/>
              <a:pPr/>
              <a:t>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8C82A-FA69-41C1-9237-339AB6BBC6B7}" type="slidenum">
              <a:rPr lang="en-US" smtClean="0"/>
              <a:pPr/>
              <a:t>‹#›</a:t>
            </a:fld>
            <a:endParaRPr lang="en-US"/>
          </a:p>
        </p:txBody>
      </p:sp>
    </p:spTree>
    <p:extLst>
      <p:ext uri="{BB962C8B-B14F-4D97-AF65-F5344CB8AC3E}">
        <p14:creationId xmlns:p14="http://schemas.microsoft.com/office/powerpoint/2010/main" val="1044003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9E9B81-9CD4-43E8-A856-C9DBDB3ED522}" type="datetimeFigureOut">
              <a:rPr lang="en-US" smtClean="0"/>
              <a:pPr/>
              <a:t>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8C82A-FA69-41C1-9237-339AB6BBC6B7}" type="slidenum">
              <a:rPr lang="en-US" smtClean="0"/>
              <a:pPr/>
              <a:t>‹#›</a:t>
            </a:fld>
            <a:endParaRPr lang="en-US"/>
          </a:p>
        </p:txBody>
      </p:sp>
    </p:spTree>
    <p:extLst>
      <p:ext uri="{BB962C8B-B14F-4D97-AF65-F5344CB8AC3E}">
        <p14:creationId xmlns:p14="http://schemas.microsoft.com/office/powerpoint/2010/main" val="4260523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9E9B81-9CD4-43E8-A856-C9DBDB3ED522}" type="datetimeFigureOut">
              <a:rPr lang="en-US" smtClean="0"/>
              <a:pPr/>
              <a:t>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8C82A-FA69-41C1-9237-339AB6BBC6B7}" type="slidenum">
              <a:rPr lang="en-US" smtClean="0"/>
              <a:pPr/>
              <a:t>‹#›</a:t>
            </a:fld>
            <a:endParaRPr lang="en-US"/>
          </a:p>
        </p:txBody>
      </p:sp>
    </p:spTree>
    <p:extLst>
      <p:ext uri="{BB962C8B-B14F-4D97-AF65-F5344CB8AC3E}">
        <p14:creationId xmlns:p14="http://schemas.microsoft.com/office/powerpoint/2010/main" val="4082162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69E9B81-9CD4-43E8-A856-C9DBDB3ED522}" type="datetimeFigureOut">
              <a:rPr lang="en-US" smtClean="0"/>
              <a:pPr/>
              <a:t>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08C82A-FA69-41C1-9237-339AB6BBC6B7}" type="slidenum">
              <a:rPr lang="en-US" smtClean="0"/>
              <a:pPr/>
              <a:t>‹#›</a:t>
            </a:fld>
            <a:endParaRPr lang="en-US"/>
          </a:p>
        </p:txBody>
      </p:sp>
    </p:spTree>
    <p:extLst>
      <p:ext uri="{BB962C8B-B14F-4D97-AF65-F5344CB8AC3E}">
        <p14:creationId xmlns:p14="http://schemas.microsoft.com/office/powerpoint/2010/main" val="806179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69E9B81-9CD4-43E8-A856-C9DBDB3ED522}" type="datetimeFigureOut">
              <a:rPr lang="en-US" smtClean="0"/>
              <a:pPr/>
              <a:t>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08C82A-FA69-41C1-9237-339AB6BBC6B7}" type="slidenum">
              <a:rPr lang="en-US" smtClean="0"/>
              <a:pPr/>
              <a:t>‹#›</a:t>
            </a:fld>
            <a:endParaRPr lang="en-US"/>
          </a:p>
        </p:txBody>
      </p:sp>
    </p:spTree>
    <p:extLst>
      <p:ext uri="{BB962C8B-B14F-4D97-AF65-F5344CB8AC3E}">
        <p14:creationId xmlns:p14="http://schemas.microsoft.com/office/powerpoint/2010/main" val="1452129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69E9B81-9CD4-43E8-A856-C9DBDB3ED522}" type="datetimeFigureOut">
              <a:rPr lang="en-US" smtClean="0"/>
              <a:pPr/>
              <a:t>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08C82A-FA69-41C1-9237-339AB6BBC6B7}" type="slidenum">
              <a:rPr lang="en-US" smtClean="0"/>
              <a:pPr/>
              <a:t>‹#›</a:t>
            </a:fld>
            <a:endParaRPr lang="en-US"/>
          </a:p>
        </p:txBody>
      </p:sp>
    </p:spTree>
    <p:extLst>
      <p:ext uri="{BB962C8B-B14F-4D97-AF65-F5344CB8AC3E}">
        <p14:creationId xmlns:p14="http://schemas.microsoft.com/office/powerpoint/2010/main" val="11577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9E9B81-9CD4-43E8-A856-C9DBDB3ED522}" type="datetimeFigureOut">
              <a:rPr lang="en-US" smtClean="0"/>
              <a:pPr/>
              <a:t>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08C82A-FA69-41C1-9237-339AB6BBC6B7}" type="slidenum">
              <a:rPr lang="en-US" smtClean="0"/>
              <a:pPr/>
              <a:t>‹#›</a:t>
            </a:fld>
            <a:endParaRPr lang="en-US"/>
          </a:p>
        </p:txBody>
      </p:sp>
    </p:spTree>
    <p:extLst>
      <p:ext uri="{BB962C8B-B14F-4D97-AF65-F5344CB8AC3E}">
        <p14:creationId xmlns:p14="http://schemas.microsoft.com/office/powerpoint/2010/main" val="1491040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9E9B81-9CD4-43E8-A856-C9DBDB3ED522}" type="datetimeFigureOut">
              <a:rPr lang="en-US" smtClean="0"/>
              <a:pPr/>
              <a:t>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08C82A-FA69-41C1-9237-339AB6BBC6B7}" type="slidenum">
              <a:rPr lang="en-US" smtClean="0"/>
              <a:pPr/>
              <a:t>‹#›</a:t>
            </a:fld>
            <a:endParaRPr lang="en-US"/>
          </a:p>
        </p:txBody>
      </p:sp>
    </p:spTree>
    <p:extLst>
      <p:ext uri="{BB962C8B-B14F-4D97-AF65-F5344CB8AC3E}">
        <p14:creationId xmlns:p14="http://schemas.microsoft.com/office/powerpoint/2010/main" val="3200335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9E9B81-9CD4-43E8-A856-C9DBDB3ED522}" type="datetimeFigureOut">
              <a:rPr lang="en-US" smtClean="0"/>
              <a:pPr/>
              <a:t>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08C82A-FA69-41C1-9237-339AB6BBC6B7}" type="slidenum">
              <a:rPr lang="en-US" smtClean="0"/>
              <a:pPr/>
              <a:t>‹#›</a:t>
            </a:fld>
            <a:endParaRPr lang="en-US"/>
          </a:p>
        </p:txBody>
      </p:sp>
    </p:spTree>
    <p:extLst>
      <p:ext uri="{BB962C8B-B14F-4D97-AF65-F5344CB8AC3E}">
        <p14:creationId xmlns:p14="http://schemas.microsoft.com/office/powerpoint/2010/main" val="2606946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9E9B81-9CD4-43E8-A856-C9DBDB3ED522}" type="datetimeFigureOut">
              <a:rPr lang="en-US" smtClean="0"/>
              <a:pPr/>
              <a:t>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08C82A-FA69-41C1-9237-339AB6BBC6B7}" type="slidenum">
              <a:rPr lang="en-US" smtClean="0"/>
              <a:pPr/>
              <a:t>‹#›</a:t>
            </a:fld>
            <a:endParaRPr lang="en-US"/>
          </a:p>
        </p:txBody>
      </p:sp>
    </p:spTree>
    <p:extLst>
      <p:ext uri="{BB962C8B-B14F-4D97-AF65-F5344CB8AC3E}">
        <p14:creationId xmlns:p14="http://schemas.microsoft.com/office/powerpoint/2010/main" val="3613954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Technical Support Team Meeting</a:t>
            </a:r>
          </a:p>
        </p:txBody>
      </p:sp>
      <p:sp>
        <p:nvSpPr>
          <p:cNvPr id="3" name="Subtitle 2"/>
          <p:cNvSpPr>
            <a:spLocks noGrp="1"/>
          </p:cNvSpPr>
          <p:nvPr>
            <p:ph type="subTitle" idx="1"/>
          </p:nvPr>
        </p:nvSpPr>
        <p:spPr/>
        <p:txBody>
          <a:bodyPr/>
          <a:lstStyle/>
          <a:p>
            <a:r>
              <a:rPr lang="en-US" dirty="0"/>
              <a:t>September 12-13, 2013</a:t>
            </a:r>
          </a:p>
          <a:p>
            <a:r>
              <a:rPr lang="en-US" dirty="0"/>
              <a:t>Clearwater, FL</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7323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normAutofit fontScale="90000"/>
          </a:bodyPr>
          <a:lstStyle/>
          <a:p>
            <a:pPr eaLnBrk="1" hangingPunct="1"/>
            <a:r>
              <a:rPr lang="en-US" dirty="0"/>
              <a:t>	OSY Screener – Brenda Pessin (IL) </a:t>
            </a:r>
          </a:p>
        </p:txBody>
      </p:sp>
      <p:sp>
        <p:nvSpPr>
          <p:cNvPr id="5123" name="Content Placeholder 10"/>
          <p:cNvSpPr>
            <a:spLocks noGrp="1"/>
          </p:cNvSpPr>
          <p:nvPr>
            <p:ph idx="1"/>
          </p:nvPr>
        </p:nvSpPr>
        <p:spPr/>
        <p:txBody>
          <a:bodyPr>
            <a:normAutofit fontScale="92500" lnSpcReduction="20000"/>
          </a:bodyPr>
          <a:lstStyle/>
          <a:p>
            <a:pPr lvl="0"/>
            <a:r>
              <a:rPr lang="en-US" dirty="0"/>
              <a:t>Revised Screening Tool  (includes instructions, score sheet, and expanded tool)</a:t>
            </a:r>
          </a:p>
          <a:p>
            <a:pPr lvl="1"/>
            <a:r>
              <a:rPr lang="en-US" dirty="0"/>
              <a:t>provides more detailed instructions</a:t>
            </a:r>
          </a:p>
          <a:p>
            <a:pPr lvl="1"/>
            <a:r>
              <a:rPr lang="en-US" dirty="0"/>
              <a:t>separates the following components: administration instructions, score sheet, and instrument</a:t>
            </a:r>
          </a:p>
          <a:p>
            <a:pPr lvl="1"/>
            <a:r>
              <a:rPr lang="en-US" dirty="0"/>
              <a:t>includes optional screening for higher literacy levels (in English and Spanish)</a:t>
            </a:r>
          </a:p>
          <a:p>
            <a:pPr lvl="0"/>
            <a:r>
              <a:rPr lang="en-US" dirty="0"/>
              <a:t>Video and Viewer Guide (shows students of various levels being screened for language  proficiency)</a:t>
            </a:r>
          </a:p>
          <a:p>
            <a:pPr lvl="0"/>
            <a:r>
              <a:rPr lang="en-US" dirty="0"/>
              <a:t>Pilot of Tool and Process</a:t>
            </a:r>
          </a:p>
          <a:p>
            <a:pPr eaLnBrk="1" hangingPunct="1"/>
            <a:endParaRPr lang="en-US" dirty="0"/>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1952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lstStyle/>
          <a:p>
            <a:pPr eaLnBrk="1" hangingPunct="1"/>
            <a:r>
              <a:rPr lang="en-US" dirty="0"/>
              <a:t>Pre/Post Assessments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979494864"/>
              </p:ext>
            </p:extLst>
          </p:nvPr>
        </p:nvGraphicFramePr>
        <p:xfrm>
          <a:off x="457200" y="1676401"/>
          <a:ext cx="8458200" cy="4761818"/>
        </p:xfrm>
        <a:graphic>
          <a:graphicData uri="http://schemas.openxmlformats.org/drawingml/2006/table">
            <a:tbl>
              <a:tblPr firstRow="1" firstCol="1" bandRow="1">
                <a:tableStyleId>{5C22544A-7EE6-4342-B048-85BDC9FD1C3A}</a:tableStyleId>
              </a:tblPr>
              <a:tblGrid>
                <a:gridCol w="8458200">
                  <a:extLst>
                    <a:ext uri="{9D8B030D-6E8A-4147-A177-3AD203B41FA5}">
                      <a16:colId xmlns:a16="http://schemas.microsoft.com/office/drawing/2014/main" val="20000"/>
                    </a:ext>
                  </a:extLst>
                </a:gridCol>
              </a:tblGrid>
              <a:tr h="209798">
                <a:tc>
                  <a:txBody>
                    <a:bodyPr/>
                    <a:lstStyle/>
                    <a:p>
                      <a:pPr marL="0" marR="0" algn="just">
                        <a:spcBef>
                          <a:spcPts val="0"/>
                        </a:spcBef>
                        <a:spcAft>
                          <a:spcPts val="0"/>
                        </a:spcAft>
                      </a:pPr>
                      <a:r>
                        <a:rPr lang="en-US" sz="1400" dirty="0">
                          <a:solidFill>
                            <a:schemeClr val="tx1"/>
                          </a:solidFill>
                          <a:effectLst/>
                        </a:rPr>
                        <a:t>Goal 3/Project Objective 3</a:t>
                      </a:r>
                      <a:endParaRPr lang="en-US" sz="1400" dirty="0">
                        <a:solidFill>
                          <a:schemeClr val="tx1"/>
                        </a:solidFill>
                        <a:effectLst/>
                        <a:latin typeface="Calibri"/>
                        <a:ea typeface="Calibri"/>
                        <a:cs typeface="Times New Roman"/>
                      </a:endParaRPr>
                    </a:p>
                  </a:txBody>
                  <a:tcPr marL="68580" marR="68580" marT="0" marB="0">
                    <a:solidFill>
                      <a:srgbClr val="92D050"/>
                    </a:solidFill>
                  </a:tcPr>
                </a:tc>
                <a:extLst>
                  <a:ext uri="{0D108BD9-81ED-4DB2-BD59-A6C34878D82A}">
                    <a16:rowId xmlns:a16="http://schemas.microsoft.com/office/drawing/2014/main" val="10000"/>
                  </a:ext>
                </a:extLst>
              </a:tr>
              <a:tr h="489530">
                <a:tc>
                  <a:txBody>
                    <a:bodyPr/>
                    <a:lstStyle/>
                    <a:p>
                      <a:pPr marL="0" marR="0">
                        <a:spcBef>
                          <a:spcPts val="600"/>
                        </a:spcBef>
                        <a:spcAft>
                          <a:spcPts val="600"/>
                        </a:spcAft>
                      </a:pPr>
                      <a:r>
                        <a:rPr lang="en-US" sz="1600" dirty="0">
                          <a:solidFill>
                            <a:schemeClr val="tx1"/>
                          </a:solidFill>
                          <a:effectLst/>
                        </a:rPr>
                        <a:t>Achievement gain by OSY in 20 Consortium states between pre- and post on content-based assessments</a:t>
                      </a:r>
                      <a:endParaRPr lang="en-US" sz="1400" dirty="0">
                        <a:solidFill>
                          <a:schemeClr val="tx1"/>
                        </a:solidFill>
                        <a:effectLst/>
                        <a:latin typeface="Calibri"/>
                        <a:ea typeface="Calibri"/>
                        <a:cs typeface="Times New Roman"/>
                      </a:endParaRPr>
                    </a:p>
                  </a:txBody>
                  <a:tcPr marL="68580" marR="68580" marT="0" marB="0">
                    <a:solidFill>
                      <a:srgbClr val="92D050"/>
                    </a:solidFill>
                  </a:tcPr>
                </a:tc>
                <a:extLst>
                  <a:ext uri="{0D108BD9-81ED-4DB2-BD59-A6C34878D82A}">
                    <a16:rowId xmlns:a16="http://schemas.microsoft.com/office/drawing/2014/main" val="10001"/>
                  </a:ext>
                </a:extLst>
              </a:tr>
              <a:tr h="209798">
                <a:tc>
                  <a:txBody>
                    <a:bodyPr/>
                    <a:lstStyle/>
                    <a:p>
                      <a:pPr marL="0" marR="0" algn="just">
                        <a:spcBef>
                          <a:spcPts val="0"/>
                        </a:spcBef>
                        <a:spcAft>
                          <a:spcPts val="0"/>
                        </a:spcAft>
                      </a:pPr>
                      <a:r>
                        <a:rPr lang="en-US" sz="1400" dirty="0">
                          <a:solidFill>
                            <a:schemeClr val="tx1"/>
                          </a:solidFill>
                          <a:effectLst/>
                        </a:rPr>
                        <a:t> </a:t>
                      </a:r>
                      <a:endParaRPr lang="en-US" sz="1400" dirty="0">
                        <a:solidFill>
                          <a:schemeClr val="tx1"/>
                        </a:solidFill>
                        <a:effectLst/>
                        <a:latin typeface="Calibri"/>
                        <a:ea typeface="Calibri"/>
                        <a:cs typeface="Times New Roman"/>
                      </a:endParaRPr>
                    </a:p>
                  </a:txBody>
                  <a:tcPr marL="68580" marR="68580" marT="0" marB="0">
                    <a:solidFill>
                      <a:srgbClr val="92D050"/>
                    </a:solidFill>
                  </a:tcPr>
                </a:tc>
                <a:extLst>
                  <a:ext uri="{0D108BD9-81ED-4DB2-BD59-A6C34878D82A}">
                    <a16:rowId xmlns:a16="http://schemas.microsoft.com/office/drawing/2014/main" val="10002"/>
                  </a:ext>
                </a:extLst>
              </a:tr>
              <a:tr h="209798">
                <a:tc>
                  <a:txBody>
                    <a:bodyPr/>
                    <a:lstStyle/>
                    <a:p>
                      <a:pPr marL="0" marR="0" algn="just">
                        <a:spcBef>
                          <a:spcPts val="0"/>
                        </a:spcBef>
                        <a:spcAft>
                          <a:spcPts val="0"/>
                        </a:spcAft>
                      </a:pPr>
                      <a:r>
                        <a:rPr lang="en-US" sz="1400" dirty="0">
                          <a:solidFill>
                            <a:schemeClr val="tx1"/>
                          </a:solidFill>
                          <a:effectLst/>
                        </a:rPr>
                        <a:t>Measurable Outcome(s)/Performance Measure(s):</a:t>
                      </a:r>
                      <a:endParaRPr lang="en-US" sz="1400" dirty="0">
                        <a:solidFill>
                          <a:schemeClr val="tx1"/>
                        </a:solidFill>
                        <a:effectLst/>
                        <a:latin typeface="Calibri"/>
                        <a:ea typeface="Calibri"/>
                        <a:cs typeface="Times New Roman"/>
                      </a:endParaRPr>
                    </a:p>
                  </a:txBody>
                  <a:tcPr marL="68580" marR="68580" marT="0" marB="0">
                    <a:solidFill>
                      <a:srgbClr val="92D050"/>
                    </a:solidFill>
                  </a:tcPr>
                </a:tc>
                <a:extLst>
                  <a:ext uri="{0D108BD9-81ED-4DB2-BD59-A6C34878D82A}">
                    <a16:rowId xmlns:a16="http://schemas.microsoft.com/office/drawing/2014/main" val="10003"/>
                  </a:ext>
                </a:extLst>
              </a:tr>
              <a:tr h="3632208">
                <a:tc>
                  <a:txBody>
                    <a:bodyPr/>
                    <a:lstStyle/>
                    <a:p>
                      <a:pPr marL="0" marR="0">
                        <a:lnSpc>
                          <a:spcPct val="150000"/>
                        </a:lnSpc>
                        <a:spcBef>
                          <a:spcPts val="0"/>
                        </a:spcBef>
                        <a:spcAft>
                          <a:spcPts val="0"/>
                        </a:spcAft>
                        <a:tabLst>
                          <a:tab pos="2743200" algn="ctr"/>
                          <a:tab pos="5486400" algn="r"/>
                          <a:tab pos="457200" algn="l"/>
                          <a:tab pos="2743200" algn="ctr"/>
                          <a:tab pos="5486400" algn="r"/>
                        </a:tabLst>
                      </a:pPr>
                      <a:r>
                        <a:rPr lang="en-US" sz="1600" dirty="0">
                          <a:solidFill>
                            <a:schemeClr val="tx1"/>
                          </a:solidFill>
                          <a:effectLst/>
                        </a:rPr>
                        <a:t>3.1   An average of 25% more OSY that participate in SOSOSY instructional services will demonstrate an average 20% gain on content-based assessments between pre- and post-test. </a:t>
                      </a:r>
                    </a:p>
                    <a:p>
                      <a:pPr marL="0" marR="0">
                        <a:lnSpc>
                          <a:spcPct val="150000"/>
                        </a:lnSpc>
                        <a:spcBef>
                          <a:spcPts val="0"/>
                        </a:spcBef>
                        <a:spcAft>
                          <a:spcPts val="0"/>
                        </a:spcAft>
                        <a:tabLst>
                          <a:tab pos="2743200" algn="ctr"/>
                          <a:tab pos="5486400" algn="r"/>
                          <a:tab pos="457200" algn="l"/>
                          <a:tab pos="2743200" algn="ctr"/>
                          <a:tab pos="5486400" algn="r"/>
                        </a:tabLst>
                      </a:pPr>
                      <a:r>
                        <a:rPr lang="en-US" sz="1600" u="sng" dirty="0">
                          <a:solidFill>
                            <a:schemeClr val="tx1"/>
                          </a:solidFill>
                          <a:effectLst/>
                        </a:rPr>
                        <a:t>Expected Outcome</a:t>
                      </a:r>
                      <a:r>
                        <a:rPr lang="en-US" sz="1600" dirty="0">
                          <a:solidFill>
                            <a:schemeClr val="tx1"/>
                          </a:solidFill>
                          <a:effectLst/>
                        </a:rPr>
                        <a:t>: On average, 25% more OSY demonstrate gains between pre- and post on content-based assessments.</a:t>
                      </a:r>
                    </a:p>
                    <a:p>
                      <a:pPr marL="0" marR="0">
                        <a:lnSpc>
                          <a:spcPct val="150000"/>
                        </a:lnSpc>
                        <a:spcBef>
                          <a:spcPts val="0"/>
                        </a:spcBef>
                        <a:spcAft>
                          <a:spcPts val="0"/>
                        </a:spcAft>
                        <a:tabLst>
                          <a:tab pos="2743200" algn="ctr"/>
                          <a:tab pos="5486400" algn="r"/>
                          <a:tab pos="457200" algn="l"/>
                          <a:tab pos="2743200" algn="ctr"/>
                          <a:tab pos="5486400" algn="r"/>
                        </a:tabLst>
                      </a:pPr>
                      <a:r>
                        <a:rPr lang="en-US" sz="1600" u="sng" dirty="0">
                          <a:solidFill>
                            <a:schemeClr val="tx1"/>
                          </a:solidFill>
                          <a:effectLst/>
                        </a:rPr>
                        <a:t>Expected Student Gains</a:t>
                      </a:r>
                      <a:r>
                        <a:rPr lang="en-US" sz="1600" dirty="0">
                          <a:solidFill>
                            <a:schemeClr val="tx1"/>
                          </a:solidFill>
                          <a:effectLst/>
                        </a:rPr>
                        <a:t>: 20% average gain on content-based assessments between pre- and post.</a:t>
                      </a:r>
                    </a:p>
                    <a:p>
                      <a:pPr marL="0" marR="0">
                        <a:lnSpc>
                          <a:spcPct val="150000"/>
                        </a:lnSpc>
                        <a:spcBef>
                          <a:spcPts val="0"/>
                        </a:spcBef>
                        <a:spcAft>
                          <a:spcPts val="0"/>
                        </a:spcAft>
                        <a:tabLst>
                          <a:tab pos="2743200" algn="ctr"/>
                          <a:tab pos="5486400" algn="r"/>
                          <a:tab pos="457200" algn="l"/>
                          <a:tab pos="2743200" algn="ctr"/>
                          <a:tab pos="5486400" algn="r"/>
                        </a:tabLst>
                      </a:pPr>
                      <a:r>
                        <a:rPr lang="en-US" sz="1600" u="sng" dirty="0">
                          <a:solidFill>
                            <a:schemeClr val="tx1"/>
                          </a:solidFill>
                          <a:effectLst/>
                        </a:rPr>
                        <a:t>Baseline Data to Measure Progress</a:t>
                      </a:r>
                      <a:r>
                        <a:rPr lang="en-US" sz="1600" dirty="0">
                          <a:solidFill>
                            <a:schemeClr val="tx1"/>
                          </a:solidFill>
                          <a:effectLst/>
                        </a:rPr>
                        <a:t>: Baseline will be determined upon completion of SOSOSY content-based assessments in the spring of 2013 and again in the fall of 2014 in the 20 SOSOSY states.  </a:t>
                      </a:r>
                      <a:endParaRPr lang="en-US" sz="1600" dirty="0">
                        <a:solidFill>
                          <a:schemeClr val="tx1"/>
                        </a:solidFill>
                        <a:effectLst/>
                        <a:latin typeface="Times New Roman"/>
                        <a:ea typeface="Times New Roman"/>
                      </a:endParaRPr>
                    </a:p>
                  </a:txBody>
                  <a:tcPr marL="68580" marR="68580" marT="0" marB="0">
                    <a:solidFill>
                      <a:srgbClr val="92D050"/>
                    </a:solidFill>
                  </a:tcPr>
                </a:tc>
                <a:extLst>
                  <a:ext uri="{0D108BD9-81ED-4DB2-BD59-A6C34878D82A}">
                    <a16:rowId xmlns:a16="http://schemas.microsoft.com/office/drawing/2014/main" val="10004"/>
                  </a:ext>
                </a:extLst>
              </a:tr>
            </a:tbl>
          </a:graphicData>
        </a:graphic>
      </p:graphicFrame>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1952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lstStyle/>
          <a:p>
            <a:pPr eaLnBrk="1" hangingPunct="1"/>
            <a:r>
              <a:rPr lang="en-US" dirty="0"/>
              <a:t>Data Reporting </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70693447"/>
              </p:ext>
            </p:extLst>
          </p:nvPr>
        </p:nvGraphicFramePr>
        <p:xfrm>
          <a:off x="914399" y="2743200"/>
          <a:ext cx="6858002" cy="1931340"/>
        </p:xfrm>
        <a:graphic>
          <a:graphicData uri="http://schemas.openxmlformats.org/drawingml/2006/table">
            <a:tbl>
              <a:tblPr firstRow="1" firstCol="1" lastRow="1" lastCol="1" bandRow="1" bandCol="1">
                <a:tableStyleId>{5C22544A-7EE6-4342-B048-85BDC9FD1C3A}</a:tableStyleId>
              </a:tblPr>
              <a:tblGrid>
                <a:gridCol w="1701546">
                  <a:extLst>
                    <a:ext uri="{9D8B030D-6E8A-4147-A177-3AD203B41FA5}">
                      <a16:colId xmlns:a16="http://schemas.microsoft.com/office/drawing/2014/main" val="20000"/>
                    </a:ext>
                  </a:extLst>
                </a:gridCol>
                <a:gridCol w="1701546">
                  <a:extLst>
                    <a:ext uri="{9D8B030D-6E8A-4147-A177-3AD203B41FA5}">
                      <a16:colId xmlns:a16="http://schemas.microsoft.com/office/drawing/2014/main" val="20001"/>
                    </a:ext>
                  </a:extLst>
                </a:gridCol>
                <a:gridCol w="1701546">
                  <a:extLst>
                    <a:ext uri="{9D8B030D-6E8A-4147-A177-3AD203B41FA5}">
                      <a16:colId xmlns:a16="http://schemas.microsoft.com/office/drawing/2014/main" val="20002"/>
                    </a:ext>
                  </a:extLst>
                </a:gridCol>
                <a:gridCol w="1753364">
                  <a:extLst>
                    <a:ext uri="{9D8B030D-6E8A-4147-A177-3AD203B41FA5}">
                      <a16:colId xmlns:a16="http://schemas.microsoft.com/office/drawing/2014/main" val="20003"/>
                    </a:ext>
                  </a:extLst>
                </a:gridCol>
              </a:tblGrid>
              <a:tr h="551036">
                <a:tc gridSpan="4">
                  <a:txBody>
                    <a:bodyPr/>
                    <a:lstStyle/>
                    <a:p>
                      <a:pPr marL="0" marR="0" algn="ctr">
                        <a:lnSpc>
                          <a:spcPct val="115000"/>
                        </a:lnSpc>
                        <a:spcBef>
                          <a:spcPts val="0"/>
                        </a:spcBef>
                        <a:spcAft>
                          <a:spcPts val="0"/>
                        </a:spcAft>
                      </a:pPr>
                      <a:r>
                        <a:rPr lang="en-US" sz="1600" dirty="0">
                          <a:solidFill>
                            <a:schemeClr val="tx1"/>
                          </a:solidFill>
                          <a:effectLst/>
                        </a:rPr>
                        <a:t>2012-13 (baseline)</a:t>
                      </a:r>
                      <a:endParaRPr lang="en-US" sz="1600" dirty="0">
                        <a:solidFill>
                          <a:schemeClr val="tx1"/>
                        </a:solidFill>
                        <a:effectLst/>
                        <a:latin typeface="Calibri"/>
                        <a:ea typeface="Calibri"/>
                        <a:cs typeface="Times New Roman"/>
                      </a:endParaRPr>
                    </a:p>
                  </a:txBody>
                  <a:tcPr marL="68580" marR="68580" marT="0" marB="0">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20564">
                <a:tc>
                  <a:txBody>
                    <a:bodyPr/>
                    <a:lstStyle/>
                    <a:p>
                      <a:pPr marL="0" marR="0" algn="ctr">
                        <a:lnSpc>
                          <a:spcPct val="115000"/>
                        </a:lnSpc>
                        <a:spcBef>
                          <a:spcPts val="0"/>
                        </a:spcBef>
                        <a:spcAft>
                          <a:spcPts val="0"/>
                        </a:spcAft>
                      </a:pPr>
                      <a:r>
                        <a:rPr lang="en-US" sz="1600" dirty="0">
                          <a:solidFill>
                            <a:schemeClr val="tx1"/>
                          </a:solidFill>
                          <a:effectLst/>
                        </a:rPr>
                        <a:t>Number of OSY</a:t>
                      </a:r>
                    </a:p>
                    <a:p>
                      <a:pPr marL="0" marR="0" algn="ctr">
                        <a:lnSpc>
                          <a:spcPct val="115000"/>
                        </a:lnSpc>
                        <a:spcBef>
                          <a:spcPts val="0"/>
                        </a:spcBef>
                        <a:spcAft>
                          <a:spcPts val="0"/>
                        </a:spcAft>
                      </a:pPr>
                      <a:r>
                        <a:rPr lang="en-US" sz="1600" dirty="0">
                          <a:solidFill>
                            <a:schemeClr val="tx1"/>
                          </a:solidFill>
                          <a:effectLst/>
                        </a:rPr>
                        <a:t>participating in</a:t>
                      </a:r>
                    </a:p>
                    <a:p>
                      <a:pPr marL="0" marR="0" algn="ctr">
                        <a:lnSpc>
                          <a:spcPct val="115000"/>
                        </a:lnSpc>
                        <a:spcBef>
                          <a:spcPts val="0"/>
                        </a:spcBef>
                        <a:spcAft>
                          <a:spcPts val="0"/>
                        </a:spcAft>
                      </a:pPr>
                      <a:r>
                        <a:rPr lang="en-US" sz="1600" dirty="0">
                          <a:solidFill>
                            <a:schemeClr val="tx1"/>
                          </a:solidFill>
                          <a:effectLst/>
                        </a:rPr>
                        <a:t>SOSOSY</a:t>
                      </a:r>
                      <a:endParaRPr lang="en-US" sz="1600" dirty="0">
                        <a:solidFill>
                          <a:schemeClr val="tx1"/>
                        </a:solidFill>
                        <a:effectLst/>
                        <a:latin typeface="Calibri"/>
                        <a:ea typeface="Calibri"/>
                        <a:cs typeface="Times New Roman"/>
                      </a:endParaRPr>
                    </a:p>
                  </a:txBody>
                  <a:tcPr marL="68580" marR="68580" marT="0" marB="0" anchor="b">
                    <a:solidFill>
                      <a:srgbClr val="92D050"/>
                    </a:solidFill>
                  </a:tcPr>
                </a:tc>
                <a:tc>
                  <a:txBody>
                    <a:bodyPr/>
                    <a:lstStyle/>
                    <a:p>
                      <a:pPr marL="0" marR="0" algn="ctr">
                        <a:lnSpc>
                          <a:spcPct val="115000"/>
                        </a:lnSpc>
                        <a:spcBef>
                          <a:spcPts val="0"/>
                        </a:spcBef>
                        <a:spcAft>
                          <a:spcPts val="0"/>
                        </a:spcAft>
                      </a:pPr>
                      <a:r>
                        <a:rPr lang="en-US" sz="1600" dirty="0">
                          <a:solidFill>
                            <a:schemeClr val="tx1"/>
                          </a:solidFill>
                          <a:effectLst/>
                        </a:rPr>
                        <a:t>Number of OSY</a:t>
                      </a:r>
                    </a:p>
                    <a:p>
                      <a:pPr marL="0" marR="0" algn="ctr">
                        <a:lnSpc>
                          <a:spcPct val="115000"/>
                        </a:lnSpc>
                        <a:spcBef>
                          <a:spcPts val="0"/>
                        </a:spcBef>
                        <a:spcAft>
                          <a:spcPts val="0"/>
                        </a:spcAft>
                      </a:pPr>
                      <a:r>
                        <a:rPr lang="en-US" sz="1600" dirty="0">
                          <a:solidFill>
                            <a:schemeClr val="tx1"/>
                          </a:solidFill>
                          <a:effectLst/>
                        </a:rPr>
                        <a:t>pre/post-tested</a:t>
                      </a:r>
                      <a:endParaRPr lang="en-US" sz="1600" dirty="0">
                        <a:solidFill>
                          <a:schemeClr val="tx1"/>
                        </a:solidFill>
                        <a:effectLst/>
                        <a:latin typeface="Calibri"/>
                        <a:ea typeface="Calibri"/>
                        <a:cs typeface="Times New Roman"/>
                      </a:endParaRPr>
                    </a:p>
                  </a:txBody>
                  <a:tcPr marL="68580" marR="68580" marT="0" marB="0" anchor="b">
                    <a:solidFill>
                      <a:srgbClr val="92D050"/>
                    </a:solidFill>
                  </a:tcPr>
                </a:tc>
                <a:tc>
                  <a:txBody>
                    <a:bodyPr/>
                    <a:lstStyle/>
                    <a:p>
                      <a:pPr marL="0" marR="0" algn="ctr">
                        <a:lnSpc>
                          <a:spcPct val="115000"/>
                        </a:lnSpc>
                        <a:spcBef>
                          <a:spcPts val="0"/>
                        </a:spcBef>
                        <a:spcAft>
                          <a:spcPts val="0"/>
                        </a:spcAft>
                      </a:pPr>
                      <a:r>
                        <a:rPr lang="en-US" sz="1600" dirty="0">
                          <a:solidFill>
                            <a:schemeClr val="tx1"/>
                          </a:solidFill>
                          <a:effectLst/>
                        </a:rPr>
                        <a:t>Number of OSY</a:t>
                      </a:r>
                    </a:p>
                    <a:p>
                      <a:pPr marL="0" marR="0" algn="ctr">
                        <a:lnSpc>
                          <a:spcPct val="115000"/>
                        </a:lnSpc>
                        <a:spcBef>
                          <a:spcPts val="0"/>
                        </a:spcBef>
                        <a:spcAft>
                          <a:spcPts val="0"/>
                        </a:spcAft>
                      </a:pPr>
                      <a:r>
                        <a:rPr lang="en-US" sz="1600" dirty="0">
                          <a:solidFill>
                            <a:schemeClr val="tx1"/>
                          </a:solidFill>
                          <a:effectLst/>
                        </a:rPr>
                        <a:t>making a gain</a:t>
                      </a:r>
                      <a:endParaRPr lang="en-US" sz="1600" dirty="0">
                        <a:solidFill>
                          <a:schemeClr val="tx1"/>
                        </a:solidFill>
                        <a:effectLst/>
                        <a:latin typeface="Calibri"/>
                        <a:ea typeface="Calibri"/>
                        <a:cs typeface="Times New Roman"/>
                      </a:endParaRPr>
                    </a:p>
                  </a:txBody>
                  <a:tcPr marL="68580" marR="68580" marT="0" marB="0" anchor="b">
                    <a:solidFill>
                      <a:srgbClr val="92D050"/>
                    </a:solidFill>
                  </a:tcPr>
                </a:tc>
                <a:tc>
                  <a:txBody>
                    <a:bodyPr/>
                    <a:lstStyle/>
                    <a:p>
                      <a:pPr marL="0" marR="0" algn="ctr">
                        <a:lnSpc>
                          <a:spcPct val="115000"/>
                        </a:lnSpc>
                        <a:spcBef>
                          <a:spcPts val="0"/>
                        </a:spcBef>
                        <a:spcAft>
                          <a:spcPts val="0"/>
                        </a:spcAft>
                      </a:pPr>
                      <a:r>
                        <a:rPr lang="en-US" sz="1600" dirty="0">
                          <a:solidFill>
                            <a:schemeClr val="tx1"/>
                          </a:solidFill>
                          <a:effectLst/>
                        </a:rPr>
                        <a:t>Number of OSY</a:t>
                      </a:r>
                    </a:p>
                    <a:p>
                      <a:pPr marL="0" marR="0" algn="ctr">
                        <a:lnSpc>
                          <a:spcPct val="115000"/>
                        </a:lnSpc>
                        <a:spcBef>
                          <a:spcPts val="0"/>
                        </a:spcBef>
                        <a:spcAft>
                          <a:spcPts val="0"/>
                        </a:spcAft>
                      </a:pPr>
                      <a:r>
                        <a:rPr lang="en-US" sz="1600" dirty="0">
                          <a:solidFill>
                            <a:schemeClr val="tx1"/>
                          </a:solidFill>
                          <a:effectLst/>
                        </a:rPr>
                        <a:t>making a gain</a:t>
                      </a:r>
                    </a:p>
                    <a:p>
                      <a:pPr marL="0" marR="0" algn="ctr">
                        <a:lnSpc>
                          <a:spcPct val="115000"/>
                        </a:lnSpc>
                        <a:spcBef>
                          <a:spcPts val="0"/>
                        </a:spcBef>
                        <a:spcAft>
                          <a:spcPts val="0"/>
                        </a:spcAft>
                      </a:pPr>
                      <a:r>
                        <a:rPr lang="en-US" sz="1600" dirty="0">
                          <a:solidFill>
                            <a:schemeClr val="tx1"/>
                          </a:solidFill>
                          <a:effectLst/>
                        </a:rPr>
                        <a:t>of 20% or more</a:t>
                      </a:r>
                      <a:endParaRPr lang="en-US" sz="1600" dirty="0">
                        <a:solidFill>
                          <a:schemeClr val="tx1"/>
                        </a:solidFill>
                        <a:effectLst/>
                        <a:latin typeface="Calibri"/>
                        <a:ea typeface="Calibri"/>
                        <a:cs typeface="Times New Roman"/>
                      </a:endParaRPr>
                    </a:p>
                  </a:txBody>
                  <a:tcPr marL="68580" marR="68580" marT="0" marB="0" anchor="b">
                    <a:solidFill>
                      <a:srgbClr val="92D050"/>
                    </a:solidFill>
                  </a:tcPr>
                </a:tc>
                <a:extLst>
                  <a:ext uri="{0D108BD9-81ED-4DB2-BD59-A6C34878D82A}">
                    <a16:rowId xmlns:a16="http://schemas.microsoft.com/office/drawing/2014/main" val="10001"/>
                  </a:ext>
                </a:extLst>
              </a:tr>
              <a:tr h="539056">
                <a:tc>
                  <a:txBody>
                    <a:bodyPr/>
                    <a:lstStyle/>
                    <a:p>
                      <a:pPr marL="0" marR="0" algn="ctr">
                        <a:lnSpc>
                          <a:spcPct val="115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nchor="ctr">
                    <a:solidFill>
                      <a:srgbClr val="92D050"/>
                    </a:solidFill>
                  </a:tcPr>
                </a:tc>
                <a:tc>
                  <a:txBody>
                    <a:bodyPr/>
                    <a:lstStyle/>
                    <a:p>
                      <a:pPr marL="0" marR="0" algn="ctr">
                        <a:lnSpc>
                          <a:spcPct val="115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nchor="ctr">
                    <a:solidFill>
                      <a:srgbClr val="92D050"/>
                    </a:solidFill>
                  </a:tcPr>
                </a:tc>
                <a:tc>
                  <a:txBody>
                    <a:bodyPr/>
                    <a:lstStyle/>
                    <a:p>
                      <a:pPr marL="0" marR="0" algn="ctr">
                        <a:lnSpc>
                          <a:spcPct val="115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nchor="ctr">
                    <a:solidFill>
                      <a:srgbClr val="92D050"/>
                    </a:solidFill>
                  </a:tcPr>
                </a:tc>
                <a:tc>
                  <a:txBody>
                    <a:bodyPr/>
                    <a:lstStyle/>
                    <a:p>
                      <a:pPr marL="0" marR="0" algn="ctr">
                        <a:lnSpc>
                          <a:spcPct val="115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nchor="ctr">
                    <a:solidFill>
                      <a:srgbClr val="92D050"/>
                    </a:solidFill>
                  </a:tcPr>
                </a:tc>
                <a:extLst>
                  <a:ext uri="{0D108BD9-81ED-4DB2-BD59-A6C34878D82A}">
                    <a16:rowId xmlns:a16="http://schemas.microsoft.com/office/drawing/2014/main" val="10002"/>
                  </a:ext>
                </a:extLst>
              </a:tr>
            </a:tbl>
          </a:graphicData>
        </a:graphic>
      </p:graphicFrame>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1"/>
          <p:cNvSpPr>
            <a:spLocks noChangeArrowheads="1"/>
          </p:cNvSpPr>
          <p:nvPr/>
        </p:nvSpPr>
        <p:spPr bwMode="auto">
          <a:xfrm>
            <a:off x="152400" y="1687326"/>
            <a:ext cx="8260466"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From the Director/Coordinator Survey:</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Question #4: Number of migrant OSY improving their skills on a SOSOSY content-based assessment.</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88750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normAutofit/>
          </a:bodyPr>
          <a:lstStyle/>
          <a:p>
            <a:pPr eaLnBrk="1" hangingPunct="1"/>
            <a:r>
              <a:rPr lang="en-US" dirty="0"/>
              <a:t>Pre/Post Assessments</a:t>
            </a:r>
          </a:p>
        </p:txBody>
      </p:sp>
      <p:sp>
        <p:nvSpPr>
          <p:cNvPr id="5123" name="Content Placeholder 10"/>
          <p:cNvSpPr>
            <a:spLocks noGrp="1"/>
          </p:cNvSpPr>
          <p:nvPr>
            <p:ph idx="1"/>
          </p:nvPr>
        </p:nvSpPr>
        <p:spPr/>
        <p:txBody>
          <a:bodyPr/>
          <a:lstStyle/>
          <a:p>
            <a:pPr eaLnBrk="1" hangingPunct="1"/>
            <a:r>
              <a:rPr lang="en-US" dirty="0"/>
              <a:t>What has been the response by service providers? </a:t>
            </a:r>
          </a:p>
          <a:p>
            <a:pPr eaLnBrk="1" hangingPunct="1"/>
            <a:r>
              <a:rPr lang="en-US" dirty="0"/>
              <a:t>What suggestions do you have in regard to the assessments?</a:t>
            </a:r>
          </a:p>
          <a:p>
            <a:pPr eaLnBrk="1" hangingPunct="1"/>
            <a:r>
              <a:rPr lang="en-US" dirty="0"/>
              <a:t>How would you rate the ease of administration? Suggestions? Data Collection?</a:t>
            </a:r>
          </a:p>
          <a:p>
            <a:pPr eaLnBrk="1" hangingPunct="1"/>
            <a:r>
              <a:rPr lang="en-US" dirty="0"/>
              <a:t>What does the data tell us so far? </a:t>
            </a:r>
          </a:p>
          <a:p>
            <a:pPr eaLnBrk="1" hangingPunct="1"/>
            <a:r>
              <a:rPr lang="en-US" dirty="0"/>
              <a:t>How are service providers using the data?</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8750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lstStyle/>
          <a:p>
            <a:pPr eaLnBrk="1" hangingPunct="1"/>
            <a:r>
              <a:rPr lang="en-US" dirty="0"/>
              <a:t>TOT Debrief</a:t>
            </a:r>
          </a:p>
        </p:txBody>
      </p:sp>
      <p:sp>
        <p:nvSpPr>
          <p:cNvPr id="5123" name="Content Placeholder 10"/>
          <p:cNvSpPr>
            <a:spLocks noGrp="1"/>
          </p:cNvSpPr>
          <p:nvPr>
            <p:ph idx="1"/>
          </p:nvPr>
        </p:nvSpPr>
        <p:spPr/>
        <p:txBody>
          <a:bodyPr/>
          <a:lstStyle/>
          <a:p>
            <a:pPr eaLnBrk="1" hangingPunct="1"/>
            <a:r>
              <a:rPr lang="en-US" dirty="0"/>
              <a:t>Thank you to Sonja Williams, Emily Hoffman, Kathleen Bibus, Brenda Meyer, and Jorge Echegaray </a:t>
            </a:r>
          </a:p>
          <a:p>
            <a:pPr marL="0" indent="0" eaLnBrk="1" hangingPunct="1">
              <a:buNone/>
            </a:pPr>
            <a:endParaRPr lang="en-US" dirty="0"/>
          </a:p>
          <a:p>
            <a:pPr eaLnBrk="1" hangingPunct="1"/>
            <a:r>
              <a:rPr lang="en-US" dirty="0"/>
              <a:t>State Training Plan discussion </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7171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lstStyle/>
          <a:p>
            <a:pPr eaLnBrk="1" hangingPunct="1"/>
            <a:r>
              <a:rPr lang="en-US" dirty="0"/>
              <a:t>ID&amp;R Discussion </a:t>
            </a:r>
          </a:p>
        </p:txBody>
      </p:sp>
      <p:sp>
        <p:nvSpPr>
          <p:cNvPr id="5123" name="Content Placeholder 10"/>
          <p:cNvSpPr>
            <a:spLocks noGrp="1"/>
          </p:cNvSpPr>
          <p:nvPr>
            <p:ph idx="1"/>
          </p:nvPr>
        </p:nvSpPr>
        <p:spPr/>
        <p:txBody>
          <a:bodyPr/>
          <a:lstStyle/>
          <a:p>
            <a:r>
              <a:rPr lang="en-US" dirty="0"/>
              <a:t>1.7	Develop SOSOSY ID&amp;R strategies and materials </a:t>
            </a:r>
          </a:p>
          <a:p>
            <a:r>
              <a:rPr lang="en-US" dirty="0"/>
              <a:t>ID&amp;R Tip Sheet</a:t>
            </a:r>
          </a:p>
          <a:p>
            <a:r>
              <a:rPr lang="en-US" dirty="0"/>
              <a:t>Field-based Recruiting Guide </a:t>
            </a:r>
          </a:p>
          <a:p>
            <a:r>
              <a:rPr lang="en-US" dirty="0"/>
              <a:t>What is needed in terms of ID&amp;R for the OSY population? </a:t>
            </a:r>
          </a:p>
          <a:p>
            <a:endParaRPr lang="en-US" dirty="0"/>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7171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lstStyle/>
          <a:p>
            <a:pPr eaLnBrk="1" hangingPunct="1"/>
            <a:r>
              <a:rPr lang="en-US" dirty="0" err="1"/>
              <a:t>ACReS</a:t>
            </a:r>
            <a:endParaRPr lang="en-US" dirty="0"/>
          </a:p>
        </p:txBody>
      </p:sp>
      <p:sp>
        <p:nvSpPr>
          <p:cNvPr id="5123" name="Content Placeholder 10"/>
          <p:cNvSpPr>
            <a:spLocks noGrp="1"/>
          </p:cNvSpPr>
          <p:nvPr>
            <p:ph idx="1"/>
          </p:nvPr>
        </p:nvSpPr>
        <p:spPr/>
        <p:txBody>
          <a:bodyPr/>
          <a:lstStyle/>
          <a:p>
            <a:pPr eaLnBrk="1" hangingPunct="1"/>
            <a:r>
              <a:rPr lang="en-US" dirty="0"/>
              <a:t>Academic and Career Readiness Skills course developed by Kansas</a:t>
            </a:r>
          </a:p>
          <a:p>
            <a:pPr eaLnBrk="1" hangingPunct="1"/>
            <a:r>
              <a:rPr lang="en-US" dirty="0"/>
              <a:t>Online version – Kelsey Williams </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559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lstStyle/>
          <a:p>
            <a:pPr eaLnBrk="1" hangingPunct="1"/>
            <a:r>
              <a:rPr lang="en-US" dirty="0"/>
              <a:t>Work Group Focus</a:t>
            </a:r>
          </a:p>
        </p:txBody>
      </p:sp>
      <p:sp>
        <p:nvSpPr>
          <p:cNvPr id="5123" name="Content Placeholder 10"/>
          <p:cNvSpPr>
            <a:spLocks noGrp="1"/>
          </p:cNvSpPr>
          <p:nvPr>
            <p:ph idx="1"/>
          </p:nvPr>
        </p:nvSpPr>
        <p:spPr/>
        <p:txBody>
          <a:bodyPr/>
          <a:lstStyle/>
          <a:p>
            <a:pPr eaLnBrk="1" hangingPunct="1"/>
            <a:r>
              <a:rPr lang="en-US" sz="3600" dirty="0"/>
              <a:t>Development of Work Group Summaries</a:t>
            </a:r>
          </a:p>
          <a:p>
            <a:pPr eaLnBrk="1" hangingPunct="1"/>
            <a:r>
              <a:rPr lang="en-US" sz="3600" dirty="0"/>
              <a:t>Update of action plans</a:t>
            </a:r>
          </a:p>
          <a:p>
            <a:pPr eaLnBrk="1" hangingPunct="1"/>
            <a:r>
              <a:rPr lang="en-US" sz="3600" dirty="0"/>
              <a:t>Your group’s 3 main goals for this meeting</a:t>
            </a:r>
          </a:p>
          <a:p>
            <a:pPr marL="457200" lvl="1" indent="0">
              <a:buNone/>
            </a:pPr>
            <a:endParaRPr lang="en-US" dirty="0"/>
          </a:p>
          <a:p>
            <a:pPr marL="0" indent="0" eaLnBrk="1" hangingPunct="1">
              <a:buNone/>
            </a:pPr>
            <a:endParaRPr lang="en-US" dirty="0"/>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6880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lstStyle/>
          <a:p>
            <a:pPr eaLnBrk="1" hangingPunct="1"/>
            <a:endParaRPr lang="en-US" dirty="0"/>
          </a:p>
        </p:txBody>
      </p:sp>
      <p:sp>
        <p:nvSpPr>
          <p:cNvPr id="5123" name="Content Placeholder 10"/>
          <p:cNvSpPr>
            <a:spLocks noGrp="1"/>
          </p:cNvSpPr>
          <p:nvPr>
            <p:ph idx="1"/>
          </p:nvPr>
        </p:nvSpPr>
        <p:spPr/>
        <p:txBody>
          <a:bodyPr/>
          <a:lstStyle/>
          <a:p>
            <a:pPr eaLnBrk="1" hangingPunct="1"/>
            <a:endParaRPr lang="en-US"/>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2361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lstStyle/>
          <a:p>
            <a:pPr eaLnBrk="1" hangingPunct="1"/>
            <a:r>
              <a:rPr lang="en-US" dirty="0"/>
              <a:t>Agenda- September 13</a:t>
            </a:r>
          </a:p>
        </p:txBody>
      </p:sp>
      <p:sp>
        <p:nvSpPr>
          <p:cNvPr id="5123" name="Content Placeholder 10"/>
          <p:cNvSpPr>
            <a:spLocks noGrp="1"/>
          </p:cNvSpPr>
          <p:nvPr>
            <p:ph idx="1"/>
          </p:nvPr>
        </p:nvSpPr>
        <p:spPr/>
        <p:txBody>
          <a:bodyPr/>
          <a:lstStyle/>
          <a:p>
            <a:pPr eaLnBrk="1" hangingPunct="1"/>
            <a:r>
              <a:rPr lang="en-US" sz="2000" dirty="0"/>
              <a:t>Discussion and planning of CIG </a:t>
            </a:r>
            <a:r>
              <a:rPr lang="en-US" sz="2000" dirty="0" err="1"/>
              <a:t>Coordinaton</a:t>
            </a:r>
            <a:r>
              <a:rPr lang="en-US" sz="2000" dirty="0"/>
              <a:t>- Bob Lynch</a:t>
            </a:r>
          </a:p>
          <a:p>
            <a:pPr eaLnBrk="1" hangingPunct="1"/>
            <a:r>
              <a:rPr lang="en-US" sz="2000" dirty="0"/>
              <a:t>Colorado OSY Bundle- Brenda Meyer</a:t>
            </a:r>
          </a:p>
          <a:p>
            <a:pPr eaLnBrk="1" hangingPunct="1"/>
            <a:r>
              <a:rPr lang="en-US" sz="2000" dirty="0"/>
              <a:t>State OSY Plan- Feedback</a:t>
            </a:r>
          </a:p>
          <a:p>
            <a:pPr eaLnBrk="1" hangingPunct="1"/>
            <a:r>
              <a:rPr lang="en-US" sz="2000" dirty="0"/>
              <a:t>SOSOSY Equity Review Process report- Jennifer Almeda (SC)</a:t>
            </a:r>
          </a:p>
          <a:p>
            <a:pPr eaLnBrk="1" hangingPunct="1"/>
            <a:r>
              <a:rPr lang="en-US" sz="2000" dirty="0"/>
              <a:t>SOSOSY Continuous Improvement Process </a:t>
            </a:r>
          </a:p>
          <a:p>
            <a:pPr eaLnBrk="1" hangingPunct="1"/>
            <a:r>
              <a:rPr lang="en-US" sz="2000" dirty="0"/>
              <a:t>Finalize work group achievement summaries</a:t>
            </a:r>
          </a:p>
          <a:p>
            <a:pPr eaLnBrk="1" hangingPunct="1"/>
            <a:r>
              <a:rPr lang="en-US" sz="2000" dirty="0"/>
              <a:t>Group feedback and discussion</a:t>
            </a:r>
          </a:p>
          <a:p>
            <a:pPr eaLnBrk="1" hangingPunct="1"/>
            <a:r>
              <a:rPr lang="en-US" sz="2000" dirty="0"/>
              <a:t>Plan for State Steering Team meeting</a:t>
            </a:r>
          </a:p>
          <a:p>
            <a:pPr eaLnBrk="1" hangingPunct="1"/>
            <a:r>
              <a:rPr lang="en-US" sz="2000" dirty="0"/>
              <a:t>Finalize future meeting dates and location</a:t>
            </a:r>
          </a:p>
          <a:p>
            <a:pPr eaLnBrk="1" hangingPunct="1"/>
            <a:r>
              <a:rPr lang="en-US" sz="2000" dirty="0"/>
              <a:t>Wrap-up</a:t>
            </a:r>
          </a:p>
          <a:p>
            <a:pPr eaLnBrk="1" hangingPunct="1"/>
            <a:r>
              <a:rPr lang="en-US" sz="2000" dirty="0"/>
              <a:t>Meeting adjourns at 12 pm</a:t>
            </a:r>
          </a:p>
          <a:p>
            <a:pPr eaLnBrk="1" hangingPunct="1"/>
            <a:endParaRPr lang="en-US" sz="2000" dirty="0"/>
          </a:p>
          <a:p>
            <a:pPr eaLnBrk="1" hangingPunct="1"/>
            <a:endParaRPr lang="en-US" dirty="0"/>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7171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lstStyle/>
          <a:p>
            <a:pPr eaLnBrk="1" hangingPunct="1"/>
            <a:r>
              <a:rPr lang="en-US" dirty="0"/>
              <a:t>Agenda- September 12</a:t>
            </a:r>
          </a:p>
        </p:txBody>
      </p:sp>
      <p:sp>
        <p:nvSpPr>
          <p:cNvPr id="5123" name="Content Placeholder 10"/>
          <p:cNvSpPr>
            <a:spLocks noGrp="1"/>
          </p:cNvSpPr>
          <p:nvPr>
            <p:ph idx="1"/>
          </p:nvPr>
        </p:nvSpPr>
        <p:spPr/>
        <p:txBody>
          <a:bodyPr>
            <a:normAutofit/>
          </a:bodyPr>
          <a:lstStyle/>
          <a:p>
            <a:r>
              <a:rPr lang="en-US" sz="2000" dirty="0"/>
              <a:t>Welcome and Introductions</a:t>
            </a:r>
          </a:p>
          <a:p>
            <a:r>
              <a:rPr lang="en-US" sz="2000" dirty="0"/>
              <a:t>SOSOSY Consortium Update</a:t>
            </a:r>
          </a:p>
          <a:p>
            <a:r>
              <a:rPr lang="en-US" sz="2000" dirty="0"/>
              <a:t>OSY Screener Update- Brenda Pessin (IL)</a:t>
            </a:r>
          </a:p>
          <a:p>
            <a:r>
              <a:rPr lang="en-US" sz="2000" dirty="0"/>
              <a:t>Discussion of pre/post assessments and data collection </a:t>
            </a:r>
          </a:p>
          <a:p>
            <a:r>
              <a:rPr lang="en-US" sz="2000" dirty="0"/>
              <a:t>Debrief from Training of Trainers and discussion of state training plans- TOT teams</a:t>
            </a:r>
          </a:p>
          <a:p>
            <a:r>
              <a:rPr lang="en-US" sz="2000" dirty="0"/>
              <a:t>ID&amp;R discussion- Erin Shea (VT)</a:t>
            </a:r>
          </a:p>
          <a:p>
            <a:r>
              <a:rPr lang="en-US" sz="2000" dirty="0"/>
              <a:t>Instructional Technology and </a:t>
            </a:r>
            <a:r>
              <a:rPr lang="en-US" sz="2000" dirty="0" err="1"/>
              <a:t>ACReS</a:t>
            </a:r>
            <a:r>
              <a:rPr lang="en-US" sz="2000" dirty="0"/>
              <a:t> Online Course- Kelsey Williams (ID)</a:t>
            </a:r>
          </a:p>
          <a:p>
            <a:r>
              <a:rPr lang="en-US" sz="2000" dirty="0"/>
              <a:t>Work Group focus time and action planning</a:t>
            </a:r>
          </a:p>
          <a:p>
            <a:r>
              <a:rPr lang="en-US" sz="2000" dirty="0"/>
              <a:t>Create work group achievement summaries for State Steering Team</a:t>
            </a:r>
          </a:p>
          <a:p>
            <a:r>
              <a:rPr lang="en-US" sz="2000" dirty="0"/>
              <a:t>Work Group Time</a:t>
            </a:r>
          </a:p>
          <a:p>
            <a:r>
              <a:rPr lang="en-US" sz="2000" dirty="0"/>
              <a:t>Wrap-up</a:t>
            </a:r>
          </a:p>
          <a:p>
            <a:endParaRPr lang="en-US" sz="2000" dirty="0"/>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60818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lstStyle/>
          <a:p>
            <a:pPr eaLnBrk="1" hangingPunct="1"/>
            <a:r>
              <a:rPr lang="en-US" dirty="0"/>
              <a:t>OSY Bundle</a:t>
            </a:r>
          </a:p>
        </p:txBody>
      </p:sp>
      <p:sp>
        <p:nvSpPr>
          <p:cNvPr id="5123" name="Content Placeholder 10"/>
          <p:cNvSpPr>
            <a:spLocks noGrp="1"/>
          </p:cNvSpPr>
          <p:nvPr>
            <p:ph idx="1"/>
          </p:nvPr>
        </p:nvSpPr>
        <p:spPr/>
        <p:txBody>
          <a:bodyPr/>
          <a:lstStyle/>
          <a:p>
            <a:pPr eaLnBrk="1" hangingPunct="1"/>
            <a:r>
              <a:rPr lang="en-US" dirty="0"/>
              <a:t>Brenda Meyer</a:t>
            </a:r>
          </a:p>
          <a:p>
            <a:pPr eaLnBrk="1" hangingPunct="1"/>
            <a:r>
              <a:rPr lang="en-US" dirty="0"/>
              <a:t>Colorado’s use of the OSY profile and other data points</a:t>
            </a:r>
          </a:p>
          <a:p>
            <a:pPr eaLnBrk="1" hangingPunct="1"/>
            <a:r>
              <a:rPr lang="en-US" dirty="0"/>
              <a:t>Integrated into one data base</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886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normAutofit/>
          </a:bodyPr>
          <a:lstStyle/>
          <a:p>
            <a:pPr eaLnBrk="1" hangingPunct="1"/>
            <a:r>
              <a:rPr lang="en-US" dirty="0"/>
              <a:t>	Training Work Group</a:t>
            </a:r>
          </a:p>
        </p:txBody>
      </p:sp>
      <p:sp>
        <p:nvSpPr>
          <p:cNvPr id="5123" name="Content Placeholder 10"/>
          <p:cNvSpPr>
            <a:spLocks noGrp="1"/>
          </p:cNvSpPr>
          <p:nvPr>
            <p:ph idx="1"/>
          </p:nvPr>
        </p:nvSpPr>
        <p:spPr/>
        <p:txBody>
          <a:bodyPr/>
          <a:lstStyle/>
          <a:p>
            <a:pPr marL="0" indent="0" eaLnBrk="1" hangingPunct="1">
              <a:buNone/>
            </a:pPr>
            <a:r>
              <a:rPr lang="en-US" dirty="0"/>
              <a:t>Take-</a:t>
            </a:r>
            <a:r>
              <a:rPr lang="en-US" dirty="0" err="1"/>
              <a:t>Aways</a:t>
            </a:r>
            <a:endParaRPr lang="en-US" dirty="0"/>
          </a:p>
          <a:p>
            <a:pPr marL="0" indent="0" eaLnBrk="1" hangingPunct="1">
              <a:buNone/>
            </a:pPr>
            <a:r>
              <a:rPr lang="en-US" dirty="0"/>
              <a:t>1. </a:t>
            </a:r>
          </a:p>
          <a:p>
            <a:pPr marL="0" indent="0" eaLnBrk="1" hangingPunct="1">
              <a:buNone/>
            </a:pPr>
            <a:r>
              <a:rPr lang="en-US" dirty="0"/>
              <a:t>2. </a:t>
            </a:r>
          </a:p>
          <a:p>
            <a:pPr marL="0" indent="0" eaLnBrk="1" hangingPunct="1">
              <a:buNone/>
            </a:pPr>
            <a:r>
              <a:rPr lang="en-US" dirty="0"/>
              <a:t>3. </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9482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lstStyle/>
          <a:p>
            <a:pPr eaLnBrk="1" hangingPunct="1"/>
            <a:r>
              <a:rPr lang="en-US" dirty="0"/>
              <a:t>CIG Coordination </a:t>
            </a:r>
          </a:p>
        </p:txBody>
      </p:sp>
      <p:sp>
        <p:nvSpPr>
          <p:cNvPr id="5123" name="Content Placeholder 10"/>
          <p:cNvSpPr>
            <a:spLocks noGrp="1"/>
          </p:cNvSpPr>
          <p:nvPr>
            <p:ph idx="1"/>
          </p:nvPr>
        </p:nvSpPr>
        <p:spPr/>
        <p:txBody>
          <a:bodyPr/>
          <a:lstStyle/>
          <a:p>
            <a:r>
              <a:rPr lang="en-US" dirty="0"/>
              <a:t>Coordinate efforts among the 4 funded CIGs to maximize resources and help ensure that SOSOSY practices and products are widely disseminated</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9312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normAutofit/>
          </a:bodyPr>
          <a:lstStyle/>
          <a:p>
            <a:pPr eaLnBrk="1" hangingPunct="1"/>
            <a:r>
              <a:rPr lang="en-US" dirty="0"/>
              <a:t>	Mentoring Work Group</a:t>
            </a:r>
          </a:p>
        </p:txBody>
      </p:sp>
      <p:sp>
        <p:nvSpPr>
          <p:cNvPr id="5123" name="Content Placeholder 10"/>
          <p:cNvSpPr>
            <a:spLocks noGrp="1"/>
          </p:cNvSpPr>
          <p:nvPr>
            <p:ph idx="1"/>
          </p:nvPr>
        </p:nvSpPr>
        <p:spPr/>
        <p:txBody>
          <a:bodyPr/>
          <a:lstStyle/>
          <a:p>
            <a:pPr marL="0" indent="0" eaLnBrk="1" hangingPunct="1">
              <a:buNone/>
            </a:pPr>
            <a:r>
              <a:rPr lang="en-US" dirty="0"/>
              <a:t>Take-</a:t>
            </a:r>
            <a:r>
              <a:rPr lang="en-US" dirty="0" err="1"/>
              <a:t>Aways</a:t>
            </a:r>
            <a:endParaRPr lang="en-US" dirty="0"/>
          </a:p>
          <a:p>
            <a:pPr marL="0" indent="0" eaLnBrk="1" hangingPunct="1">
              <a:buNone/>
            </a:pPr>
            <a:r>
              <a:rPr lang="en-US" dirty="0"/>
              <a:t>1.</a:t>
            </a:r>
          </a:p>
          <a:p>
            <a:pPr marL="0" indent="0" eaLnBrk="1" hangingPunct="1">
              <a:buNone/>
            </a:pPr>
            <a:r>
              <a:rPr lang="en-US" dirty="0"/>
              <a:t>2.</a:t>
            </a:r>
          </a:p>
          <a:p>
            <a:pPr marL="0" indent="0" eaLnBrk="1" hangingPunct="1">
              <a:buNone/>
            </a:pPr>
            <a:r>
              <a:rPr lang="en-US" dirty="0"/>
              <a:t>3. </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94821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Content Placeholder 10"/>
          <p:cNvSpPr>
            <a:spLocks noGrp="1"/>
          </p:cNvSpPr>
          <p:nvPr>
            <p:ph idx="1"/>
          </p:nvPr>
        </p:nvSpPr>
        <p:spPr/>
        <p:txBody>
          <a:bodyPr/>
          <a:lstStyle/>
          <a:p>
            <a:pPr marL="0" indent="0" algn="ctr" eaLnBrk="1" hangingPunct="1">
              <a:buFont typeface="Arial" charset="0"/>
              <a:buNone/>
            </a:pPr>
            <a:endParaRPr lang="en-US" sz="3600" b="1"/>
          </a:p>
          <a:p>
            <a:pPr marL="0" indent="0" algn="ctr" eaLnBrk="1" hangingPunct="1">
              <a:buFont typeface="Arial" charset="0"/>
              <a:buNone/>
            </a:pPr>
            <a:endParaRPr lang="en-US" sz="3600" b="1"/>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2053" name="Picture 5"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6200" y="304800"/>
            <a:ext cx="10064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7550" y="1600200"/>
            <a:ext cx="7343775"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7949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Content Placeholder 10"/>
          <p:cNvSpPr>
            <a:spLocks noGrp="1"/>
          </p:cNvSpPr>
          <p:nvPr>
            <p:ph idx="1"/>
          </p:nvPr>
        </p:nvSpPr>
        <p:spPr/>
        <p:txBody>
          <a:bodyPr/>
          <a:lstStyle/>
          <a:p>
            <a:pPr marL="0" indent="0">
              <a:spcBef>
                <a:spcPts val="0"/>
              </a:spcBef>
              <a:spcAft>
                <a:spcPts val="0"/>
              </a:spcAft>
              <a:buFont typeface="Arial" charset="0"/>
              <a:buNone/>
              <a:defRPr/>
            </a:pPr>
            <a:r>
              <a:rPr lang="en-US" sz="1200" u="sng" dirty="0">
                <a:ea typeface="Calibri"/>
                <a:cs typeface="Times New Roman"/>
              </a:rPr>
              <a:t>State Context and Resources</a:t>
            </a:r>
            <a:endParaRPr lang="en-US" sz="1200" dirty="0">
              <a:ea typeface="Calibri"/>
              <a:cs typeface="Times New Roman"/>
            </a:endParaRPr>
          </a:p>
          <a:p>
            <a:pPr marL="0" indent="0">
              <a:spcBef>
                <a:spcPts val="0"/>
              </a:spcBef>
              <a:spcAft>
                <a:spcPts val="0"/>
              </a:spcAft>
              <a:buFont typeface="Arial" charset="0"/>
              <a:buNone/>
              <a:defRPr/>
            </a:pPr>
            <a:r>
              <a:rPr lang="en-US" sz="1200" dirty="0">
                <a:ea typeface="Calibri"/>
                <a:cs typeface="Times New Roman"/>
              </a:rPr>
              <a:t> </a:t>
            </a:r>
          </a:p>
          <a:p>
            <a:pPr>
              <a:spcBef>
                <a:spcPts val="0"/>
              </a:spcBef>
              <a:spcAft>
                <a:spcPts val="0"/>
              </a:spcAft>
              <a:buFont typeface="Symbol"/>
              <a:buChar char=""/>
              <a:defRPr/>
            </a:pPr>
            <a:r>
              <a:rPr lang="en-US" sz="1200" dirty="0">
                <a:ea typeface="Calibri"/>
                <a:cs typeface="Times New Roman"/>
              </a:rPr>
              <a:t>What are the human and fiscal resources that are available to design and implement programs and services based on the identified needs of OSY?</a:t>
            </a:r>
          </a:p>
          <a:p>
            <a:pPr>
              <a:spcBef>
                <a:spcPts val="0"/>
              </a:spcBef>
              <a:spcAft>
                <a:spcPts val="0"/>
              </a:spcAft>
              <a:buFont typeface="Symbol"/>
              <a:buChar char=""/>
              <a:defRPr/>
            </a:pPr>
            <a:r>
              <a:rPr lang="en-US" sz="1200" dirty="0">
                <a:ea typeface="Calibri"/>
                <a:cs typeface="Times New Roman"/>
              </a:rPr>
              <a:t>Who are the local, regional, state, and federal collaborating partners that can bring resources to your programs and services for OSY?</a:t>
            </a:r>
          </a:p>
          <a:p>
            <a:pPr>
              <a:spcBef>
                <a:spcPts val="0"/>
              </a:spcBef>
              <a:spcAft>
                <a:spcPts val="0"/>
              </a:spcAft>
              <a:buFont typeface="Symbol"/>
              <a:buChar char=""/>
              <a:defRPr/>
            </a:pPr>
            <a:r>
              <a:rPr lang="en-US" sz="1200" dirty="0">
                <a:ea typeface="Calibri"/>
                <a:cs typeface="Times New Roman"/>
              </a:rPr>
              <a:t>What are the state initiatives that support programs and services to OSY?</a:t>
            </a:r>
          </a:p>
          <a:p>
            <a:pPr marL="0" indent="0">
              <a:spcBef>
                <a:spcPts val="0"/>
              </a:spcBef>
              <a:spcAft>
                <a:spcPts val="0"/>
              </a:spcAft>
              <a:buFont typeface="Arial" charset="0"/>
              <a:buNone/>
              <a:defRPr/>
            </a:pPr>
            <a:r>
              <a:rPr lang="en-US" sz="1200" dirty="0">
                <a:ea typeface="Calibri"/>
                <a:cs typeface="Times New Roman"/>
              </a:rPr>
              <a:t> </a:t>
            </a:r>
          </a:p>
          <a:p>
            <a:pPr marL="0" indent="0">
              <a:spcBef>
                <a:spcPts val="0"/>
              </a:spcBef>
              <a:spcAft>
                <a:spcPts val="0"/>
              </a:spcAft>
              <a:buFont typeface="Arial" charset="0"/>
              <a:buNone/>
              <a:defRPr/>
            </a:pPr>
            <a:r>
              <a:rPr lang="en-US" sz="1200" u="sng" dirty="0">
                <a:ea typeface="Calibri"/>
                <a:cs typeface="Times New Roman"/>
              </a:rPr>
              <a:t>Professional Development </a:t>
            </a:r>
            <a:endParaRPr lang="en-US" sz="1200" dirty="0">
              <a:ea typeface="Calibri"/>
              <a:cs typeface="Times New Roman"/>
            </a:endParaRPr>
          </a:p>
          <a:p>
            <a:pPr marL="0" indent="0">
              <a:spcBef>
                <a:spcPts val="0"/>
              </a:spcBef>
              <a:spcAft>
                <a:spcPts val="0"/>
              </a:spcAft>
              <a:buFont typeface="Arial" charset="0"/>
              <a:buNone/>
              <a:defRPr/>
            </a:pPr>
            <a:r>
              <a:rPr lang="en-US" sz="1200" dirty="0">
                <a:ea typeface="Calibri"/>
                <a:cs typeface="Times New Roman"/>
              </a:rPr>
              <a:t> </a:t>
            </a:r>
          </a:p>
          <a:p>
            <a:pPr>
              <a:spcBef>
                <a:spcPts val="0"/>
              </a:spcBef>
              <a:spcAft>
                <a:spcPts val="0"/>
              </a:spcAft>
              <a:buFont typeface="Symbol"/>
              <a:buChar char=""/>
              <a:defRPr/>
            </a:pPr>
            <a:r>
              <a:rPr lang="en-US" sz="1200" dirty="0">
                <a:ea typeface="Calibri"/>
                <a:cs typeface="Times New Roman"/>
              </a:rPr>
              <a:t>What professional development is needed to support programs and services to meet the needs of OSY in your state?</a:t>
            </a:r>
          </a:p>
          <a:p>
            <a:pPr>
              <a:spcBef>
                <a:spcPts val="0"/>
              </a:spcBef>
              <a:spcAft>
                <a:spcPts val="0"/>
              </a:spcAft>
              <a:buFont typeface="Symbol"/>
              <a:buChar char=""/>
              <a:defRPr/>
            </a:pPr>
            <a:r>
              <a:rPr lang="en-US" sz="1200" dirty="0">
                <a:ea typeface="Calibri"/>
                <a:cs typeface="Times New Roman"/>
              </a:rPr>
              <a:t>What are the professional development and technical assistance needs of administrators, instructors, recruiters, and others who provide services to OSY in your state?</a:t>
            </a:r>
          </a:p>
          <a:p>
            <a:pPr>
              <a:spcBef>
                <a:spcPts val="0"/>
              </a:spcBef>
              <a:spcAft>
                <a:spcPts val="0"/>
              </a:spcAft>
              <a:buFont typeface="Symbol"/>
              <a:buChar char=""/>
              <a:defRPr/>
            </a:pPr>
            <a:r>
              <a:rPr lang="en-US" sz="1200" dirty="0">
                <a:ea typeface="Calibri"/>
                <a:cs typeface="Times New Roman"/>
              </a:rPr>
              <a:t>What resources are needed for professional development to serve OSY?</a:t>
            </a:r>
          </a:p>
          <a:p>
            <a:pPr marL="0" indent="0">
              <a:spcBef>
                <a:spcPts val="0"/>
              </a:spcBef>
              <a:spcAft>
                <a:spcPts val="0"/>
              </a:spcAft>
              <a:buFont typeface="Arial" charset="0"/>
              <a:buNone/>
              <a:defRPr/>
            </a:pPr>
            <a:r>
              <a:rPr lang="en-US" sz="1200" dirty="0">
                <a:ea typeface="Calibri"/>
                <a:cs typeface="Times New Roman"/>
              </a:rPr>
              <a:t> </a:t>
            </a:r>
          </a:p>
          <a:p>
            <a:pPr marL="0" indent="0">
              <a:spcBef>
                <a:spcPts val="0"/>
              </a:spcBef>
              <a:spcAft>
                <a:spcPts val="0"/>
              </a:spcAft>
              <a:buFont typeface="Arial" charset="0"/>
              <a:buNone/>
              <a:defRPr/>
            </a:pPr>
            <a:r>
              <a:rPr lang="en-US" sz="1200" u="sng" dirty="0">
                <a:ea typeface="Calibri"/>
                <a:cs typeface="Times New Roman"/>
              </a:rPr>
              <a:t>Service Delivery Planning</a:t>
            </a:r>
            <a:endParaRPr lang="en-US" sz="1200" dirty="0">
              <a:ea typeface="Calibri"/>
              <a:cs typeface="Times New Roman"/>
            </a:endParaRPr>
          </a:p>
          <a:p>
            <a:pPr marL="0" indent="0">
              <a:spcBef>
                <a:spcPts val="0"/>
              </a:spcBef>
              <a:spcAft>
                <a:spcPts val="0"/>
              </a:spcAft>
              <a:buFont typeface="Arial" charset="0"/>
              <a:buNone/>
              <a:defRPr/>
            </a:pPr>
            <a:r>
              <a:rPr lang="en-US" sz="1200" dirty="0">
                <a:ea typeface="Calibri"/>
                <a:cs typeface="Times New Roman"/>
              </a:rPr>
              <a:t> </a:t>
            </a:r>
          </a:p>
          <a:p>
            <a:pPr>
              <a:spcBef>
                <a:spcPts val="0"/>
              </a:spcBef>
              <a:spcAft>
                <a:spcPts val="0"/>
              </a:spcAft>
              <a:buFont typeface="Symbol"/>
              <a:buChar char=""/>
              <a:defRPr/>
            </a:pPr>
            <a:r>
              <a:rPr lang="en-US" sz="1200" dirty="0">
                <a:ea typeface="Calibri"/>
                <a:cs typeface="Times New Roman"/>
              </a:rPr>
              <a:t>Based on the identified needs, what objectives/measurable program outcomes (MPOs) and strategies does your state employ? Or if you have MPOs in place for OSY, will you be revising them based on more recent data?</a:t>
            </a:r>
          </a:p>
          <a:p>
            <a:pPr>
              <a:spcBef>
                <a:spcPts val="0"/>
              </a:spcBef>
              <a:spcAft>
                <a:spcPts val="0"/>
              </a:spcAft>
              <a:buFont typeface="Symbol"/>
              <a:buChar char=""/>
              <a:defRPr/>
            </a:pPr>
            <a:r>
              <a:rPr lang="en-US" sz="1200" dirty="0">
                <a:ea typeface="Calibri"/>
                <a:cs typeface="Times New Roman"/>
              </a:rPr>
              <a:t>If MPOs for OSY are not included in your state’s SDP, what plans do you have for inclusion and what are the timelines?</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3077" name="Picture 5"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6200" y="304800"/>
            <a:ext cx="10064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8782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normAutofit/>
          </a:bodyPr>
          <a:lstStyle/>
          <a:p>
            <a:pPr eaLnBrk="1" hangingPunct="1"/>
            <a:r>
              <a:rPr lang="en-US" dirty="0"/>
              <a:t>	Curriculum Work Group</a:t>
            </a:r>
          </a:p>
        </p:txBody>
      </p:sp>
      <p:sp>
        <p:nvSpPr>
          <p:cNvPr id="5123" name="Content Placeholder 10"/>
          <p:cNvSpPr>
            <a:spLocks noGrp="1"/>
          </p:cNvSpPr>
          <p:nvPr>
            <p:ph idx="1"/>
          </p:nvPr>
        </p:nvSpPr>
        <p:spPr/>
        <p:txBody>
          <a:bodyPr/>
          <a:lstStyle/>
          <a:p>
            <a:pPr marL="0" indent="0" eaLnBrk="1" hangingPunct="1">
              <a:buNone/>
            </a:pPr>
            <a:r>
              <a:rPr lang="en-US" dirty="0"/>
              <a:t>Take-</a:t>
            </a:r>
            <a:r>
              <a:rPr lang="en-US" dirty="0" err="1"/>
              <a:t>Aways</a:t>
            </a:r>
            <a:endParaRPr lang="en-US" dirty="0"/>
          </a:p>
          <a:p>
            <a:pPr marL="0" indent="0" eaLnBrk="1" hangingPunct="1">
              <a:buNone/>
            </a:pPr>
            <a:r>
              <a:rPr lang="en-US" dirty="0"/>
              <a:t>1. </a:t>
            </a:r>
          </a:p>
          <a:p>
            <a:pPr marL="0" indent="0" eaLnBrk="1" hangingPunct="1">
              <a:buNone/>
            </a:pPr>
            <a:r>
              <a:rPr lang="en-US" dirty="0"/>
              <a:t>2.</a:t>
            </a:r>
          </a:p>
          <a:p>
            <a:pPr marL="0" indent="0" eaLnBrk="1" hangingPunct="1">
              <a:buNone/>
            </a:pPr>
            <a:r>
              <a:rPr lang="en-US" dirty="0"/>
              <a:t>3. </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9482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normAutofit fontScale="90000"/>
          </a:bodyPr>
          <a:lstStyle/>
          <a:p>
            <a:pPr eaLnBrk="1" hangingPunct="1"/>
            <a:r>
              <a:rPr lang="en-US" dirty="0"/>
              <a:t>	Equity Review Process- Jennifer Almeda (SC)</a:t>
            </a:r>
          </a:p>
        </p:txBody>
      </p:sp>
      <p:sp>
        <p:nvSpPr>
          <p:cNvPr id="5123" name="Content Placeholder 10"/>
          <p:cNvSpPr>
            <a:spLocks noGrp="1"/>
          </p:cNvSpPr>
          <p:nvPr>
            <p:ph idx="1"/>
          </p:nvPr>
        </p:nvSpPr>
        <p:spPr/>
        <p:txBody>
          <a:bodyPr/>
          <a:lstStyle/>
          <a:p>
            <a:r>
              <a:rPr lang="en-US" dirty="0"/>
              <a:t>Review all materials using an equity process to eliminate language or procedures that are exclusionary, put out guidelines to ensure equal educational opportunities and affirmative action for OSY, and follow the strategies put forth in the Federal guidance for Section 427 of GEPA</a:t>
            </a:r>
            <a:r>
              <a:rPr lang="en-US" i="1" dirty="0"/>
              <a:t> </a:t>
            </a:r>
            <a:endParaRPr lang="en-US" dirty="0"/>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9312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normAutofit/>
          </a:bodyPr>
          <a:lstStyle/>
          <a:p>
            <a:pPr eaLnBrk="1" hangingPunct="1"/>
            <a:r>
              <a:rPr lang="en-US" dirty="0"/>
              <a:t>	ID&amp;R Product Development</a:t>
            </a:r>
          </a:p>
        </p:txBody>
      </p:sp>
      <p:sp>
        <p:nvSpPr>
          <p:cNvPr id="5123" name="Content Placeholder 10"/>
          <p:cNvSpPr>
            <a:spLocks noGrp="1"/>
          </p:cNvSpPr>
          <p:nvPr>
            <p:ph idx="1"/>
          </p:nvPr>
        </p:nvSpPr>
        <p:spPr/>
        <p:txBody>
          <a:bodyPr/>
          <a:lstStyle/>
          <a:p>
            <a:pPr marL="0" indent="0" eaLnBrk="1" hangingPunct="1">
              <a:buNone/>
            </a:pPr>
            <a:r>
              <a:rPr lang="en-US" dirty="0"/>
              <a:t>Take-</a:t>
            </a:r>
            <a:r>
              <a:rPr lang="en-US" dirty="0" err="1"/>
              <a:t>Aways</a:t>
            </a:r>
            <a:endParaRPr lang="en-US" dirty="0"/>
          </a:p>
          <a:p>
            <a:pPr marL="0" indent="0" eaLnBrk="1" hangingPunct="1">
              <a:buNone/>
            </a:pPr>
            <a:r>
              <a:rPr lang="en-US" dirty="0"/>
              <a:t>1. </a:t>
            </a:r>
          </a:p>
          <a:p>
            <a:pPr marL="0" indent="0" eaLnBrk="1" hangingPunct="1">
              <a:buNone/>
            </a:pPr>
            <a:r>
              <a:rPr lang="en-US" dirty="0"/>
              <a:t>2. </a:t>
            </a:r>
          </a:p>
          <a:p>
            <a:pPr marL="0" indent="0" eaLnBrk="1" hangingPunct="1">
              <a:buNone/>
            </a:pPr>
            <a:r>
              <a:rPr lang="en-US" dirty="0"/>
              <a:t>3. </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94821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4100" name="Picture 5"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5686" y="195943"/>
            <a:ext cx="10064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Content Placeholder 6"/>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1981200" y="680748"/>
            <a:ext cx="5410200" cy="523220"/>
          </a:xfrm>
          <a:prstGeom prst="rect">
            <a:avLst/>
          </a:prstGeom>
        </p:spPr>
        <p:txBody>
          <a:bodyPr wrap="square">
            <a:spAutoFit/>
          </a:bodyPr>
          <a:lstStyle/>
          <a:p>
            <a:r>
              <a:rPr lang="en-US" sz="2800" dirty="0"/>
              <a:t>Continuous Improvement Process</a:t>
            </a:r>
          </a:p>
        </p:txBody>
      </p:sp>
    </p:spTree>
    <p:extLst>
      <p:ext uri="{BB962C8B-B14F-4D97-AF65-F5344CB8AC3E}">
        <p14:creationId xmlns:p14="http://schemas.microsoft.com/office/powerpoint/2010/main" val="750582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8"/>
          <p:cNvSpPr>
            <a:spLocks noGrp="1"/>
          </p:cNvSpPr>
          <p:nvPr>
            <p:ph type="title"/>
          </p:nvPr>
        </p:nvSpPr>
        <p:spPr/>
        <p:txBody>
          <a:bodyPr>
            <a:normAutofit fontScale="90000"/>
          </a:bodyPr>
          <a:lstStyle/>
          <a:p>
            <a:pPr eaLnBrk="1" hangingPunct="1"/>
            <a:r>
              <a:rPr lang="en-US" dirty="0"/>
              <a:t>			</a:t>
            </a:r>
            <a:br>
              <a:rPr lang="en-US" dirty="0"/>
            </a:br>
            <a:endParaRPr lang="en-US" dirty="0"/>
          </a:p>
        </p:txBody>
      </p:sp>
      <p:sp>
        <p:nvSpPr>
          <p:cNvPr id="3075" name="Content Placeholder 10"/>
          <p:cNvSpPr>
            <a:spLocks noGrp="1"/>
          </p:cNvSpPr>
          <p:nvPr>
            <p:ph idx="1"/>
          </p:nvPr>
        </p:nvSpPr>
        <p:spPr>
          <a:xfrm>
            <a:off x="457200" y="1447800"/>
            <a:ext cx="8305800" cy="5573712"/>
          </a:xfrm>
        </p:spPr>
        <p:txBody>
          <a:bodyPr>
            <a:noAutofit/>
          </a:bodyPr>
          <a:lstStyle/>
          <a:p>
            <a:pPr marL="0" indent="0">
              <a:buNone/>
            </a:pPr>
            <a:r>
              <a:rPr lang="en-US" sz="2200" b="1" dirty="0"/>
              <a:t>TEAM NORMS</a:t>
            </a:r>
            <a:endParaRPr lang="en-US" sz="2200" dirty="0"/>
          </a:p>
          <a:p>
            <a:pPr marL="0" indent="0">
              <a:buNone/>
            </a:pPr>
            <a:r>
              <a:rPr lang="en-US" sz="2200" b="1" dirty="0"/>
              <a:t>1. Be fully committed to the work and will demonstrate this commitment by meeting agreed upon deadlines, participating/attending meetings and calls until outcomes/goals are fully met.</a:t>
            </a:r>
            <a:endParaRPr lang="en-US" sz="2200" dirty="0"/>
          </a:p>
          <a:p>
            <a:pPr marL="0" indent="0">
              <a:buNone/>
            </a:pPr>
            <a:r>
              <a:rPr lang="en-US" sz="2200" b="1" dirty="0"/>
              <a:t> </a:t>
            </a:r>
            <a:endParaRPr lang="en-US" sz="2200" dirty="0"/>
          </a:p>
          <a:p>
            <a:pPr marL="0" indent="0">
              <a:buNone/>
            </a:pPr>
            <a:r>
              <a:rPr lang="en-US" sz="2200" b="1" dirty="0"/>
              <a:t>2. Leave each meeting with tangible products/achievements synthesizing our meeting outcomes.</a:t>
            </a:r>
            <a:endParaRPr lang="en-US" sz="2200" dirty="0"/>
          </a:p>
          <a:p>
            <a:pPr marL="0" indent="0">
              <a:buNone/>
            </a:pPr>
            <a:r>
              <a:rPr lang="en-US" sz="2200" b="1" dirty="0"/>
              <a:t> </a:t>
            </a:r>
            <a:endParaRPr lang="en-US" sz="2200" dirty="0"/>
          </a:p>
          <a:p>
            <a:pPr marL="0" indent="0">
              <a:buNone/>
            </a:pPr>
            <a:r>
              <a:rPr lang="en-US" sz="2200" b="1" dirty="0"/>
              <a:t>3. Use included reflection time to promote spontaneous, creative discussion</a:t>
            </a:r>
            <a:endParaRPr lang="en-US" sz="2200" dirty="0"/>
          </a:p>
          <a:p>
            <a:pPr eaLnBrk="1" hangingPunct="1"/>
            <a:endParaRPr lang="en-US" sz="2200" dirty="0"/>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3079" name="Picture 7" descr="C:\Users\Public\Documents\Logo and Materials\SOSOSY Logo\SOSOSY_Logo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8400" y="152400"/>
            <a:ext cx="38100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02918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normAutofit/>
          </a:bodyPr>
          <a:lstStyle/>
          <a:p>
            <a:pPr eaLnBrk="1" hangingPunct="1"/>
            <a:r>
              <a:rPr lang="en-US" dirty="0"/>
              <a:t>	Technology Work Group</a:t>
            </a:r>
          </a:p>
        </p:txBody>
      </p:sp>
      <p:sp>
        <p:nvSpPr>
          <p:cNvPr id="5123" name="Content Placeholder 10"/>
          <p:cNvSpPr>
            <a:spLocks noGrp="1"/>
          </p:cNvSpPr>
          <p:nvPr>
            <p:ph idx="1"/>
          </p:nvPr>
        </p:nvSpPr>
        <p:spPr/>
        <p:txBody>
          <a:bodyPr/>
          <a:lstStyle/>
          <a:p>
            <a:pPr marL="0" indent="0" eaLnBrk="1" hangingPunct="1">
              <a:buNone/>
            </a:pPr>
            <a:r>
              <a:rPr lang="en-US" dirty="0"/>
              <a:t>Take-</a:t>
            </a:r>
            <a:r>
              <a:rPr lang="en-US" dirty="0" err="1"/>
              <a:t>Aways</a:t>
            </a:r>
            <a:endParaRPr lang="en-US" dirty="0"/>
          </a:p>
          <a:p>
            <a:pPr marL="0" indent="0" eaLnBrk="1" hangingPunct="1">
              <a:buNone/>
            </a:pPr>
            <a:r>
              <a:rPr lang="en-US" dirty="0"/>
              <a:t>1. </a:t>
            </a:r>
          </a:p>
          <a:p>
            <a:pPr marL="0" indent="0" eaLnBrk="1" hangingPunct="1">
              <a:buNone/>
            </a:pPr>
            <a:r>
              <a:rPr lang="en-US" dirty="0"/>
              <a:t>2. </a:t>
            </a:r>
          </a:p>
          <a:p>
            <a:pPr marL="0" indent="0" eaLnBrk="1" hangingPunct="1">
              <a:buNone/>
            </a:pPr>
            <a:r>
              <a:rPr lang="en-US" dirty="0"/>
              <a:t>3. </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34262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lstStyle/>
          <a:p>
            <a:pPr eaLnBrk="1" hangingPunct="1"/>
            <a:r>
              <a:rPr lang="en-US" dirty="0"/>
              <a:t>Consortium Needs</a:t>
            </a:r>
          </a:p>
        </p:txBody>
      </p:sp>
      <p:sp>
        <p:nvSpPr>
          <p:cNvPr id="5123" name="Content Placeholder 10"/>
          <p:cNvSpPr>
            <a:spLocks noGrp="1"/>
          </p:cNvSpPr>
          <p:nvPr>
            <p:ph idx="1"/>
          </p:nvPr>
        </p:nvSpPr>
        <p:spPr/>
        <p:txBody>
          <a:bodyPr/>
          <a:lstStyle/>
          <a:p>
            <a:pPr eaLnBrk="1" hangingPunct="1"/>
            <a:r>
              <a:rPr lang="en-US" dirty="0"/>
              <a:t>Possible year 3 of SOSOSY</a:t>
            </a:r>
          </a:p>
          <a:p>
            <a:pPr eaLnBrk="1" hangingPunct="1"/>
            <a:r>
              <a:rPr lang="en-US" dirty="0"/>
              <a:t>What are the needs of the Consortium now and in the future? </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23618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lstStyle/>
          <a:p>
            <a:pPr eaLnBrk="1" hangingPunct="1"/>
            <a:r>
              <a:rPr lang="en-US" dirty="0"/>
              <a:t>Next Steps</a:t>
            </a:r>
          </a:p>
        </p:txBody>
      </p:sp>
      <p:sp>
        <p:nvSpPr>
          <p:cNvPr id="5123" name="Content Placeholder 10"/>
          <p:cNvSpPr>
            <a:spLocks noGrp="1"/>
          </p:cNvSpPr>
          <p:nvPr>
            <p:ph idx="1"/>
          </p:nvPr>
        </p:nvSpPr>
        <p:spPr/>
        <p:txBody>
          <a:bodyPr/>
          <a:lstStyle/>
          <a:p>
            <a:pPr eaLnBrk="1" hangingPunct="1"/>
            <a:r>
              <a:rPr lang="en-US" dirty="0"/>
              <a:t>Director/Coordinator Survey due September 20</a:t>
            </a:r>
          </a:p>
          <a:p>
            <a:pPr eaLnBrk="1" hangingPunct="1"/>
            <a:r>
              <a:rPr lang="en-US" dirty="0"/>
              <a:t>State OSY Aggregate Profile data due September 30</a:t>
            </a:r>
          </a:p>
          <a:p>
            <a:pPr eaLnBrk="1" hangingPunct="1"/>
            <a:r>
              <a:rPr lang="en-US" dirty="0"/>
              <a:t>Next TST meeting:</a:t>
            </a:r>
          </a:p>
          <a:p>
            <a:pPr lvl="1"/>
            <a:r>
              <a:rPr lang="en-US" dirty="0"/>
              <a:t>January 14-15 </a:t>
            </a:r>
          </a:p>
          <a:p>
            <a:pPr lvl="1"/>
            <a:r>
              <a:rPr lang="en-US" dirty="0"/>
              <a:t>Spring meeting? </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8566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8"/>
          <p:cNvSpPr>
            <a:spLocks noGrp="1"/>
          </p:cNvSpPr>
          <p:nvPr>
            <p:ph type="title"/>
          </p:nvPr>
        </p:nvSpPr>
        <p:spPr/>
        <p:txBody>
          <a:bodyPr/>
          <a:lstStyle/>
          <a:p>
            <a:pPr eaLnBrk="1" hangingPunct="1"/>
            <a:r>
              <a:rPr lang="en-US"/>
              <a:t>Consortium States</a:t>
            </a:r>
          </a:p>
        </p:txBody>
      </p:sp>
      <p:sp>
        <p:nvSpPr>
          <p:cNvPr id="4099" name="Content Placeholder 1"/>
          <p:cNvSpPr>
            <a:spLocks noGrp="1"/>
          </p:cNvSpPr>
          <p:nvPr>
            <p:ph sz="half" idx="1"/>
          </p:nvPr>
        </p:nvSpPr>
        <p:spPr/>
        <p:txBody>
          <a:bodyPr/>
          <a:lstStyle/>
          <a:p>
            <a:r>
              <a:rPr lang="en-US" sz="2400"/>
              <a:t>Alabama</a:t>
            </a:r>
          </a:p>
          <a:p>
            <a:r>
              <a:rPr lang="en-US" sz="2400"/>
              <a:t>Colorado</a:t>
            </a:r>
          </a:p>
          <a:p>
            <a:r>
              <a:rPr lang="en-US" sz="2400"/>
              <a:t>Florida</a:t>
            </a:r>
          </a:p>
          <a:p>
            <a:r>
              <a:rPr lang="en-US" sz="2400"/>
              <a:t>Idaho</a:t>
            </a:r>
          </a:p>
          <a:p>
            <a:r>
              <a:rPr lang="en-US" sz="2400"/>
              <a:t>Illinois</a:t>
            </a:r>
          </a:p>
          <a:p>
            <a:r>
              <a:rPr lang="en-US" sz="2400"/>
              <a:t>Kansas</a:t>
            </a:r>
          </a:p>
          <a:p>
            <a:r>
              <a:rPr lang="en-US" sz="2400"/>
              <a:t>Kentucky</a:t>
            </a:r>
          </a:p>
          <a:p>
            <a:r>
              <a:rPr lang="en-US" sz="2400"/>
              <a:t>Massachusetts </a:t>
            </a:r>
          </a:p>
          <a:p>
            <a:r>
              <a:rPr lang="en-US" sz="2400"/>
              <a:t>Minnesota</a:t>
            </a:r>
          </a:p>
          <a:p>
            <a:r>
              <a:rPr lang="en-US" sz="2400"/>
              <a:t>Mississippi</a:t>
            </a:r>
          </a:p>
        </p:txBody>
      </p:sp>
      <p:sp>
        <p:nvSpPr>
          <p:cNvPr id="4100" name="Content Placeholder 2"/>
          <p:cNvSpPr>
            <a:spLocks noGrp="1"/>
          </p:cNvSpPr>
          <p:nvPr>
            <p:ph sz="half" idx="2"/>
          </p:nvPr>
        </p:nvSpPr>
        <p:spPr/>
        <p:txBody>
          <a:bodyPr/>
          <a:lstStyle/>
          <a:p>
            <a:r>
              <a:rPr lang="en-US" sz="2400"/>
              <a:t>Nebraska</a:t>
            </a:r>
          </a:p>
          <a:p>
            <a:r>
              <a:rPr lang="en-US" sz="2400"/>
              <a:t>New Hampshire</a:t>
            </a:r>
          </a:p>
          <a:p>
            <a:r>
              <a:rPr lang="en-US" sz="2400"/>
              <a:t>New Jersey</a:t>
            </a:r>
          </a:p>
          <a:p>
            <a:r>
              <a:rPr lang="en-US" sz="2400"/>
              <a:t>New York</a:t>
            </a:r>
          </a:p>
          <a:p>
            <a:r>
              <a:rPr lang="en-US" sz="2400"/>
              <a:t>North Carolina</a:t>
            </a:r>
          </a:p>
          <a:p>
            <a:r>
              <a:rPr lang="en-US" sz="2400"/>
              <a:t>Pennsylvania</a:t>
            </a:r>
          </a:p>
          <a:p>
            <a:r>
              <a:rPr lang="en-US" sz="2400"/>
              <a:t>South Carolina</a:t>
            </a:r>
          </a:p>
          <a:p>
            <a:r>
              <a:rPr lang="en-US" sz="2400"/>
              <a:t>Tennessee</a:t>
            </a:r>
          </a:p>
          <a:p>
            <a:r>
              <a:rPr lang="en-US" sz="2400"/>
              <a:t>Vermont </a:t>
            </a:r>
          </a:p>
          <a:p>
            <a:r>
              <a:rPr lang="en-US" sz="2400"/>
              <a:t>Wisconsin </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4103" name="Picture 9" descr="C:\Users\Jessica\AppData\Local\Microsoft\Windows\Temporary Internet Files\Content.Outlook\8BOT6XXS\SOSOSY circle copy copy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304800"/>
            <a:ext cx="10064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6745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t>SOSOSY Partners</a:t>
            </a:r>
          </a:p>
        </p:txBody>
      </p:sp>
      <p:sp>
        <p:nvSpPr>
          <p:cNvPr id="3" name="Content Placeholder 2"/>
          <p:cNvSpPr>
            <a:spLocks noGrp="1"/>
          </p:cNvSpPr>
          <p:nvPr>
            <p:ph sz="half" idx="1"/>
          </p:nvPr>
        </p:nvSpPr>
        <p:spPr/>
        <p:txBody>
          <a:bodyPr/>
          <a:lstStyle/>
          <a:p>
            <a:pPr marL="0" indent="0">
              <a:buFont typeface="Arial" pitchFamily="34" charset="0"/>
              <a:buNone/>
              <a:defRPr/>
            </a:pPr>
            <a:r>
              <a:rPr lang="en-US" dirty="0"/>
              <a:t>Partner States</a:t>
            </a:r>
          </a:p>
          <a:p>
            <a:pPr>
              <a:buFont typeface="Arial" pitchFamily="34" charset="0"/>
              <a:buChar char="•"/>
              <a:defRPr/>
            </a:pPr>
            <a:r>
              <a:rPr lang="en-US" dirty="0"/>
              <a:t>Alaska</a:t>
            </a:r>
          </a:p>
          <a:p>
            <a:pPr>
              <a:buFont typeface="Arial" pitchFamily="34" charset="0"/>
              <a:buChar char="•"/>
              <a:defRPr/>
            </a:pPr>
            <a:r>
              <a:rPr lang="en-US" dirty="0"/>
              <a:t>Arkansas</a:t>
            </a:r>
          </a:p>
          <a:p>
            <a:pPr>
              <a:buFont typeface="Arial" pitchFamily="34" charset="0"/>
              <a:buChar char="•"/>
              <a:defRPr/>
            </a:pPr>
            <a:r>
              <a:rPr lang="en-US" dirty="0"/>
              <a:t>Georgia</a:t>
            </a:r>
          </a:p>
          <a:p>
            <a:pPr>
              <a:buFont typeface="Arial" pitchFamily="34" charset="0"/>
              <a:buChar char="•"/>
              <a:defRPr/>
            </a:pPr>
            <a:r>
              <a:rPr lang="en-US" dirty="0"/>
              <a:t>Maryland</a:t>
            </a:r>
          </a:p>
          <a:p>
            <a:pPr>
              <a:buFont typeface="Arial" pitchFamily="34" charset="0"/>
              <a:buChar char="•"/>
              <a:defRPr/>
            </a:pPr>
            <a:r>
              <a:rPr lang="en-US" dirty="0"/>
              <a:t>Missouri</a:t>
            </a:r>
          </a:p>
          <a:p>
            <a:pPr>
              <a:buFont typeface="Arial" pitchFamily="34" charset="0"/>
              <a:buChar char="•"/>
              <a:defRPr/>
            </a:pPr>
            <a:r>
              <a:rPr lang="en-US" dirty="0"/>
              <a:t>Montana</a:t>
            </a:r>
          </a:p>
          <a:p>
            <a:pPr>
              <a:buFont typeface="Arial" pitchFamily="34" charset="0"/>
              <a:buChar char="•"/>
              <a:defRPr/>
            </a:pPr>
            <a:r>
              <a:rPr lang="en-US" dirty="0"/>
              <a:t>Washington</a:t>
            </a:r>
          </a:p>
        </p:txBody>
      </p:sp>
      <p:sp>
        <p:nvSpPr>
          <p:cNvPr id="4" name="Content Placeholder 3"/>
          <p:cNvSpPr>
            <a:spLocks noGrp="1"/>
          </p:cNvSpPr>
          <p:nvPr>
            <p:ph sz="half" idx="2"/>
          </p:nvPr>
        </p:nvSpPr>
        <p:spPr/>
        <p:txBody>
          <a:bodyPr/>
          <a:lstStyle/>
          <a:p>
            <a:pPr marL="0" indent="0">
              <a:buFont typeface="Arial" pitchFamily="34" charset="0"/>
              <a:buNone/>
              <a:defRPr/>
            </a:pPr>
            <a:r>
              <a:rPr lang="en-US" dirty="0"/>
              <a:t>Partner Organizations</a:t>
            </a:r>
          </a:p>
          <a:p>
            <a:pPr>
              <a:buFont typeface="Arial" pitchFamily="34" charset="0"/>
              <a:buChar char="•"/>
              <a:defRPr/>
            </a:pPr>
            <a:r>
              <a:rPr lang="en-US" dirty="0"/>
              <a:t>National PASS Center</a:t>
            </a:r>
          </a:p>
          <a:p>
            <a:pPr>
              <a:buFont typeface="Arial" pitchFamily="34" charset="0"/>
              <a:buChar char="•"/>
              <a:defRPr/>
            </a:pPr>
            <a:r>
              <a:rPr lang="en-US" dirty="0"/>
              <a:t>National HEP/CAMP Association</a:t>
            </a:r>
          </a:p>
          <a:p>
            <a:pPr>
              <a:buFont typeface="Arial" pitchFamily="34" charset="0"/>
              <a:buChar char="•"/>
              <a:defRPr/>
            </a:pPr>
            <a:r>
              <a:rPr lang="en-US" dirty="0"/>
              <a:t>National Center for Farmworker Health</a:t>
            </a:r>
          </a:p>
          <a:p>
            <a:pPr>
              <a:buFont typeface="Arial" pitchFamily="34" charset="0"/>
              <a:buChar char="•"/>
              <a:defRPr/>
            </a:pPr>
            <a:r>
              <a:rPr lang="en-US" dirty="0"/>
              <a:t>Adult Learning Resource Center</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7" name="Picture 9" descr="C:\Users\Jessica\AppData\Local\Microsoft\Windows\Temporary Internet Files\Content.Outlook\8BOT6XXS\SOSOSY circle copy copy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304800"/>
            <a:ext cx="10064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1706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8"/>
          <p:cNvSpPr>
            <a:spLocks noGrp="1"/>
          </p:cNvSpPr>
          <p:nvPr>
            <p:ph type="title"/>
          </p:nvPr>
        </p:nvSpPr>
        <p:spPr/>
        <p:txBody>
          <a:bodyPr/>
          <a:lstStyle/>
          <a:p>
            <a:pPr eaLnBrk="1" hangingPunct="1"/>
            <a:r>
              <a:rPr lang="en-US"/>
              <a:t>SOSOSY Objectives</a:t>
            </a:r>
          </a:p>
        </p:txBody>
      </p:sp>
      <p:sp>
        <p:nvSpPr>
          <p:cNvPr id="6147" name="Content Placeholder 10"/>
          <p:cNvSpPr>
            <a:spLocks noGrp="1"/>
          </p:cNvSpPr>
          <p:nvPr>
            <p:ph idx="1"/>
          </p:nvPr>
        </p:nvSpPr>
        <p:spPr/>
        <p:txBody>
          <a:bodyPr/>
          <a:lstStyle/>
          <a:p>
            <a:pPr eaLnBrk="1" hangingPunct="1"/>
            <a:r>
              <a:rPr lang="en-US" sz="2800"/>
              <a:t>90% of staff will report increased capacity to deliver SOSOSY services </a:t>
            </a:r>
          </a:p>
          <a:p>
            <a:pPr eaLnBrk="1" hangingPunct="1"/>
            <a:r>
              <a:rPr lang="en-US" sz="2800"/>
              <a:t>25% more services will be delivered to OSY enrolled in programs leading to graduation and GED and/or services to meet identified education or career goals</a:t>
            </a:r>
          </a:p>
          <a:p>
            <a:pPr eaLnBrk="1" hangingPunct="1"/>
            <a:r>
              <a:rPr lang="en-US" sz="2800"/>
              <a:t>25% more OSY that participate in SOSOSY instructional services will demonstrate a 20% gain between pre/post on content-based assessments.</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6150" name="Picture 9" descr="C:\Users\Jessica\AppData\Local\Microsoft\Windows\Temporary Internet Files\Content.Outlook\8BOT6XXS\SOSOSY circle copy copy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304800"/>
            <a:ext cx="10064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7565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lstStyle/>
          <a:p>
            <a:pPr eaLnBrk="1" hangingPunct="1"/>
            <a:r>
              <a:rPr lang="en-US" dirty="0"/>
              <a:t>	Expectations for Our Meeting</a:t>
            </a:r>
          </a:p>
        </p:txBody>
      </p:sp>
      <p:sp>
        <p:nvSpPr>
          <p:cNvPr id="5123" name="Content Placeholder 10"/>
          <p:cNvSpPr>
            <a:spLocks noGrp="1"/>
          </p:cNvSpPr>
          <p:nvPr>
            <p:ph idx="1"/>
          </p:nvPr>
        </p:nvSpPr>
        <p:spPr/>
        <p:txBody>
          <a:bodyPr>
            <a:normAutofit lnSpcReduction="10000"/>
          </a:bodyPr>
          <a:lstStyle/>
          <a:p>
            <a:pPr eaLnBrk="1" hangingPunct="1"/>
            <a:r>
              <a:rPr lang="en-US" sz="2400" dirty="0"/>
              <a:t>Update TST about new materials, including </a:t>
            </a:r>
            <a:r>
              <a:rPr lang="en-US" sz="2400" dirty="0" err="1"/>
              <a:t>ACReS</a:t>
            </a:r>
            <a:r>
              <a:rPr lang="en-US" sz="2400" dirty="0"/>
              <a:t> online course</a:t>
            </a:r>
          </a:p>
          <a:p>
            <a:pPr eaLnBrk="1" hangingPunct="1"/>
            <a:r>
              <a:rPr lang="en-US" sz="2400" dirty="0"/>
              <a:t>Provide work groups with time to complete their assigned tasks</a:t>
            </a:r>
          </a:p>
          <a:p>
            <a:pPr eaLnBrk="1" hangingPunct="1"/>
            <a:r>
              <a:rPr lang="en-US" sz="2400" dirty="0"/>
              <a:t>Integrate the use of technology into the work of the TST</a:t>
            </a:r>
          </a:p>
          <a:p>
            <a:pPr eaLnBrk="1" hangingPunct="1"/>
            <a:r>
              <a:rPr lang="en-US" sz="2400" dirty="0"/>
              <a:t>Prepare work group achievement summaries for State Steering Team</a:t>
            </a:r>
          </a:p>
          <a:p>
            <a:pPr eaLnBrk="1" hangingPunct="1"/>
            <a:r>
              <a:rPr lang="en-US" sz="2400" dirty="0"/>
              <a:t>Discuss needs of Consortium in the future</a:t>
            </a:r>
          </a:p>
          <a:p>
            <a:r>
              <a:rPr lang="en-US" sz="2400" dirty="0"/>
              <a:t>Provide feedback on OSY State Plan, SOSOSY Equity Review and CIG Collaboration </a:t>
            </a:r>
          </a:p>
          <a:p>
            <a:r>
              <a:rPr lang="en-US" sz="2400" dirty="0"/>
              <a:t>Provide networking opportunities and technical assistance</a:t>
            </a:r>
          </a:p>
          <a:p>
            <a:pPr eaLnBrk="1" hangingPunct="1"/>
            <a:endParaRPr lang="en-US" sz="2400" dirty="0"/>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2119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normAutofit/>
          </a:bodyPr>
          <a:lstStyle/>
          <a:p>
            <a:pPr eaLnBrk="1" hangingPunct="1"/>
            <a:r>
              <a:rPr lang="en-US" dirty="0"/>
              <a:t>	TST Work Groups </a:t>
            </a:r>
          </a:p>
        </p:txBody>
      </p:sp>
      <p:sp>
        <p:nvSpPr>
          <p:cNvPr id="5123" name="Content Placeholder 10"/>
          <p:cNvSpPr>
            <a:spLocks noGrp="1"/>
          </p:cNvSpPr>
          <p:nvPr>
            <p:ph idx="1"/>
          </p:nvPr>
        </p:nvSpPr>
        <p:spPr/>
        <p:txBody>
          <a:bodyPr/>
          <a:lstStyle/>
          <a:p>
            <a:pPr marL="0" indent="0" eaLnBrk="1" hangingPunct="1">
              <a:buNone/>
            </a:pPr>
            <a:r>
              <a:rPr lang="en-US" dirty="0"/>
              <a:t>1. Training </a:t>
            </a:r>
          </a:p>
          <a:p>
            <a:pPr marL="0" indent="0" eaLnBrk="1" hangingPunct="1">
              <a:buNone/>
            </a:pPr>
            <a:r>
              <a:rPr lang="en-US" dirty="0"/>
              <a:t>2. Curriculum</a:t>
            </a:r>
          </a:p>
          <a:p>
            <a:pPr marL="0" indent="0" eaLnBrk="1" hangingPunct="1">
              <a:buNone/>
            </a:pPr>
            <a:r>
              <a:rPr lang="en-US" dirty="0"/>
              <a:t>3. ID&amp;R Product Development (Previously Assessment Work Group)</a:t>
            </a:r>
          </a:p>
          <a:p>
            <a:pPr marL="0" indent="0" eaLnBrk="1" hangingPunct="1">
              <a:buNone/>
            </a:pPr>
            <a:r>
              <a:rPr lang="en-US" dirty="0"/>
              <a:t>4. Mentoring</a:t>
            </a:r>
          </a:p>
          <a:p>
            <a:pPr marL="0" indent="0" eaLnBrk="1" hangingPunct="1">
              <a:buNone/>
            </a:pPr>
            <a:r>
              <a:rPr lang="en-US" dirty="0"/>
              <a:t>5. Technology </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3426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p:txBody>
          <a:bodyPr/>
          <a:lstStyle/>
          <a:p>
            <a:pPr eaLnBrk="1" hangingPunct="1"/>
            <a:r>
              <a:rPr lang="en-US" dirty="0"/>
              <a:t>SOSOSY Updates</a:t>
            </a:r>
          </a:p>
        </p:txBody>
      </p:sp>
      <p:sp>
        <p:nvSpPr>
          <p:cNvPr id="5123" name="Content Placeholder 10"/>
          <p:cNvSpPr>
            <a:spLocks noGrp="1"/>
          </p:cNvSpPr>
          <p:nvPr>
            <p:ph idx="1"/>
          </p:nvPr>
        </p:nvSpPr>
        <p:spPr/>
        <p:txBody>
          <a:bodyPr/>
          <a:lstStyle/>
          <a:p>
            <a:pPr eaLnBrk="1" hangingPunct="1"/>
            <a:r>
              <a:rPr lang="en-US" dirty="0"/>
              <a:t>TOT- Congratulations to all the trainers and the Training Work Group</a:t>
            </a:r>
          </a:p>
          <a:p>
            <a:pPr eaLnBrk="1" hangingPunct="1"/>
            <a:r>
              <a:rPr lang="en-US" dirty="0"/>
              <a:t>Pre/post assessments </a:t>
            </a:r>
          </a:p>
          <a:p>
            <a:pPr eaLnBrk="1" hangingPunct="1"/>
            <a:r>
              <a:rPr lang="en-US" dirty="0"/>
              <a:t>New curricular materials</a:t>
            </a:r>
          </a:p>
          <a:p>
            <a:pPr lvl="1"/>
            <a:r>
              <a:rPr lang="en-US" dirty="0"/>
              <a:t>Write Now</a:t>
            </a:r>
          </a:p>
          <a:p>
            <a:pPr lvl="1"/>
            <a:endParaRPr lang="en-US" dirty="0"/>
          </a:p>
          <a:p>
            <a:pPr eaLnBrk="1" hangingPunct="1"/>
            <a:r>
              <a:rPr lang="en-US" dirty="0" err="1"/>
              <a:t>ACReS</a:t>
            </a:r>
            <a:r>
              <a:rPr lang="en-US" dirty="0"/>
              <a:t> online course</a:t>
            </a:r>
          </a:p>
        </p:txBody>
      </p:sp>
      <p:cxnSp>
        <p:nvCxnSpPr>
          <p:cNvPr id="10" name="Straight Connector 9"/>
          <p:cNvCxnSpPr/>
          <p:nvPr/>
        </p:nvCxnSpPr>
        <p:spPr>
          <a:xfrm>
            <a:off x="457200" y="1447800"/>
            <a:ext cx="8305800" cy="0"/>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8" name="TextBox 17"/>
          <p:cNvSpPr txBox="1"/>
          <p:nvPr/>
        </p:nvSpPr>
        <p:spPr>
          <a:xfrm>
            <a:off x="457200" y="6096000"/>
            <a:ext cx="8229600" cy="381000"/>
          </a:xfrm>
          <a:prstGeom prst="rect">
            <a:avLst/>
          </a:prstGeom>
          <a:solidFill>
            <a:srgbClr val="89CC40"/>
          </a:solidFill>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dirty="0">
                <a:solidFill>
                  <a:schemeClr val="tx1"/>
                </a:solidFill>
              </a:rPr>
              <a:t>www.osymigrant.org</a:t>
            </a:r>
          </a:p>
        </p:txBody>
      </p:sp>
      <p:pic>
        <p:nvPicPr>
          <p:cNvPr id="5126" name="Picture 9" descr="C:\Users\Jessica\AppData\Local\Microsoft\Windows\Temporary Internet Files\Content.Outlook\8BOT6XXS\SOSOSY circle copy cop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928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41296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2098</Words>
  <Application>Microsoft Macintosh PowerPoint</Application>
  <PresentationFormat>On-screen Show (4:3)</PresentationFormat>
  <Paragraphs>269</Paragraphs>
  <Slides>32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Symbol</vt:lpstr>
      <vt:lpstr>Times New Roman</vt:lpstr>
      <vt:lpstr>Office Theme</vt:lpstr>
      <vt:lpstr>Technical Support Team Meeting</vt:lpstr>
      <vt:lpstr>Agenda- September 12</vt:lpstr>
      <vt:lpstr>    </vt:lpstr>
      <vt:lpstr>Consortium States</vt:lpstr>
      <vt:lpstr>SOSOSY Partners</vt:lpstr>
      <vt:lpstr>SOSOSY Objectives</vt:lpstr>
      <vt:lpstr> Expectations for Our Meeting</vt:lpstr>
      <vt:lpstr> TST Work Groups </vt:lpstr>
      <vt:lpstr>SOSOSY Updates</vt:lpstr>
      <vt:lpstr> OSY Screener – Brenda Pessin (IL) </vt:lpstr>
      <vt:lpstr>Pre/Post Assessments</vt:lpstr>
      <vt:lpstr>Data Reporting </vt:lpstr>
      <vt:lpstr>Pre/Post Assessments</vt:lpstr>
      <vt:lpstr>TOT Debrief</vt:lpstr>
      <vt:lpstr>ID&amp;R Discussion </vt:lpstr>
      <vt:lpstr>ACReS</vt:lpstr>
      <vt:lpstr>Work Group Focus</vt:lpstr>
      <vt:lpstr>PowerPoint Presentation</vt:lpstr>
      <vt:lpstr>Agenda- September 13</vt:lpstr>
      <vt:lpstr>OSY Bundle</vt:lpstr>
      <vt:lpstr> Training Work Group</vt:lpstr>
      <vt:lpstr>CIG Coordination </vt:lpstr>
      <vt:lpstr> Mentoring Work Group</vt:lpstr>
      <vt:lpstr>PowerPoint Presentation</vt:lpstr>
      <vt:lpstr>PowerPoint Presentation</vt:lpstr>
      <vt:lpstr> Curriculum Work Group</vt:lpstr>
      <vt:lpstr> Equity Review Process- Jennifer Almeda (SC)</vt:lpstr>
      <vt:lpstr> ID&amp;R Product Development</vt:lpstr>
      <vt:lpstr>PowerPoint Presentation</vt:lpstr>
      <vt:lpstr> Technology Work Group</vt:lpstr>
      <vt:lpstr>Consortium Needs</vt:lpstr>
      <vt:lpstr>Next Steps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Support Team Meeting</dc:title>
  <dc:creator>Tracie</dc:creator>
  <cp:lastModifiedBy>Susanna Bartee</cp:lastModifiedBy>
  <cp:revision>11</cp:revision>
  <dcterms:created xsi:type="dcterms:W3CDTF">2013-09-04T18:17:08Z</dcterms:created>
  <dcterms:modified xsi:type="dcterms:W3CDTF">2021-04-20T22:22:22Z</dcterms:modified>
</cp:coreProperties>
</file>